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72" r:id="rId6"/>
    <p:sldId id="257" r:id="rId7"/>
    <p:sldId id="286" r:id="rId8"/>
    <p:sldId id="273" r:id="rId9"/>
    <p:sldId id="276" r:id="rId10"/>
    <p:sldId id="277" r:id="rId11"/>
    <p:sldId id="287" r:id="rId12"/>
    <p:sldId id="288" r:id="rId13"/>
    <p:sldId id="278" r:id="rId14"/>
    <p:sldId id="290" r:id="rId15"/>
    <p:sldId id="281" r:id="rId16"/>
    <p:sldId id="279" r:id="rId17"/>
    <p:sldId id="283" r:id="rId18"/>
    <p:sldId id="274" r:id="rId19"/>
    <p:sldId id="299" r:id="rId20"/>
    <p:sldId id="300" r:id="rId21"/>
    <p:sldId id="302" r:id="rId22"/>
    <p:sldId id="303" r:id="rId23"/>
    <p:sldId id="301" r:id="rId24"/>
    <p:sldId id="304" r:id="rId25"/>
    <p:sldId id="305" r:id="rId26"/>
    <p:sldId id="306" r:id="rId27"/>
    <p:sldId id="295" r:id="rId28"/>
    <p:sldId id="296" r:id="rId29"/>
    <p:sldId id="307" r:id="rId30"/>
    <p:sldId id="284" r:id="rId31"/>
    <p:sldId id="285" r:id="rId32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3"/>
    </p:embeddedFont>
    <p:embeddedFont>
      <p:font typeface="나눔바른고딕" panose="020B0603020101020101" pitchFamily="50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Cambria Math" panose="02040503050406030204" pitchFamily="18" charset="0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eewon" initials="ph" lastIdx="1" clrIdx="0">
    <p:extLst>
      <p:ext uri="{19B8F6BF-5375-455C-9EA6-DF929625EA0E}">
        <p15:presenceInfo xmlns:p15="http://schemas.microsoft.com/office/powerpoint/2012/main" userId="e1920aca0e529f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85"/>
    <a:srgbClr val="72BB2A"/>
    <a:srgbClr val="0B589D"/>
    <a:srgbClr val="DA472E"/>
    <a:srgbClr val="008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30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398A7-9BA2-4157-9B05-D5CA3E79C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133C2A-FC41-4494-9B3E-CCA40FD89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DCD34-BE9C-4BCD-86AF-349F1D87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2BE42-1196-4A5B-95A8-F0681B73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4665E-7206-4206-AC55-C4EA7BC7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F685B-94A5-49D8-B0E5-E61BC273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26D727-B10E-4085-B40B-DB9E76C05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9D6EA-F595-4CCC-9E14-F857139E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CFE0D-7413-4DD1-AB00-8EC9B111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FAC1B-FC37-4570-9B01-DACE7AE3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0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319B70-58E9-4F93-B65E-57B7874BA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D594FE-6DA2-422E-B8B7-7B884BDA2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E61813-FA4C-4E1A-B2A9-133A9551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DBB8B-093F-4341-87E1-35FB4F7B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AB772-E621-4156-8AE0-AE944368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FFF61-DA78-4A0A-8DA9-14D6B112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68247-C31F-4477-8DB6-14CAA6FA6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6C623-A682-40D5-B0BD-47450981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6B914-4610-4F0A-8954-E17AF8F89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33F03-7579-4FBE-9548-1D35C95A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5A7F3-8D48-4F83-9A44-07D283BED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C13CE-C043-4B73-ADF0-9D5618F44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10E89-2A73-4798-8640-35A87463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AC775-4428-44DD-AA07-B4CF6058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BC792-D2C9-44B9-B2D6-3FEC9B4D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6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5B636-5637-43E9-9E46-ED837075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B7FD2-DA2E-4E2A-9895-11BB6C4B5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50870D-FEB7-42FB-BA53-6F923760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26F673-B32D-4B9C-83FF-5A7EB4A4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C9F011-99A1-4E51-8552-B99E2CA9E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37E04-F968-4C00-95FA-45F6D3CB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28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9D8CB-9548-4383-9004-07C4AE24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CE25D4-298E-478D-91BE-CEB93BFCA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B1E96A-A2FF-40D4-9280-FBD9E4237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A5DC53-BE9F-4856-86F6-60077D180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0D2EA8-C497-43D6-A1AF-AC9EF77A7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8885C1-F587-413D-B6F3-C0A7D7BF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F85C12-CB0E-4366-BFA4-D7483071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DF3722-67E2-467C-A7FF-E5B49BF2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6D685-FBB1-497F-A5C6-0EE4199F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E19A8D-1408-49D0-8FB6-E802CF4F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65C79E-01EE-46D8-A8F3-F1BFCB99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A06AD7-007F-4775-8CDC-A147002F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46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0CA5C3-FB0B-4310-B510-33F3D079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131A84-7AB0-499E-902C-4C8265E2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E8F74-CE48-41A2-9807-DD0936B4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6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FC3B3-AD6E-466B-A07A-E831708F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F8F84-D993-4E8F-8F4F-77EC40067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3B6BC1-BF00-41DB-A43B-23BB3E714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1E1F45-7E59-4714-A1BC-726F0E5C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F1AD04-D900-4E89-BEAA-85153BA1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49486-9BF3-45A9-8701-15E1CBE3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0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2A306-EF23-4EF7-87BB-F9C56780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DB6E3E-D02F-4892-922C-256D826EF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EFCBA9-D9E3-467E-915C-9C22A0FAA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E6498F-8C4B-49C8-B404-9BE358B5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7AAEC-92BE-4658-BD64-60E3C004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00E4A1-D14E-4ECB-9885-8D1CA84B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8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9F73F6-D69F-4463-93B4-8B618DC5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005E0-ADE0-4E16-9FB4-CC0BBAEFE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46069-6FB7-455B-8652-60080A7C7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0DFC5-0E4A-4A92-9EF1-D3AF248CEE84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D6FE1-B7CF-4937-81D2-C2B5D1D48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870B9-C667-497F-83ED-0EF6C3ECB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C182-F947-487B-97D9-954DDFDA3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B96E76-52CD-44CD-B052-A1BE9492823D}"/>
              </a:ext>
            </a:extLst>
          </p:cNvPr>
          <p:cNvSpPr/>
          <p:nvPr/>
        </p:nvSpPr>
        <p:spPr>
          <a:xfrm>
            <a:off x="0" y="2352674"/>
            <a:ext cx="12192000" cy="2362201"/>
          </a:xfrm>
          <a:prstGeom prst="rect">
            <a:avLst/>
          </a:prstGeom>
          <a:solidFill>
            <a:srgbClr val="DA4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 교통사고 위험지역 도출</a:t>
            </a:r>
            <a:endParaRPr lang="en-US" altLang="ko-KR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어른이조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0D6544-8154-4C35-B1CE-172852B7939A}"/>
              </a:ext>
            </a:extLst>
          </p:cNvPr>
          <p:cNvSpPr/>
          <p:nvPr/>
        </p:nvSpPr>
        <p:spPr>
          <a:xfrm>
            <a:off x="0" y="2352674"/>
            <a:ext cx="2733675" cy="2362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910E1A-2B6E-4E05-B3F6-76CFB543FB19}"/>
              </a:ext>
            </a:extLst>
          </p:cNvPr>
          <p:cNvSpPr/>
          <p:nvPr/>
        </p:nvSpPr>
        <p:spPr>
          <a:xfrm>
            <a:off x="9458325" y="2352674"/>
            <a:ext cx="2733675" cy="2362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4B288552-9345-4D4F-927E-A674167C6E57}"/>
              </a:ext>
            </a:extLst>
          </p:cNvPr>
          <p:cNvSpPr/>
          <p:nvPr/>
        </p:nvSpPr>
        <p:spPr>
          <a:xfrm>
            <a:off x="10248900" y="2352673"/>
            <a:ext cx="314325" cy="2362201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1EEB5D30-C87E-4A61-8769-1E5BC62BA938}"/>
              </a:ext>
            </a:extLst>
          </p:cNvPr>
          <p:cNvSpPr/>
          <p:nvPr/>
        </p:nvSpPr>
        <p:spPr>
          <a:xfrm flipH="1">
            <a:off x="11620500" y="2352673"/>
            <a:ext cx="314325" cy="2362201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995564-A936-4E06-821D-C94AEC50472B}"/>
              </a:ext>
            </a:extLst>
          </p:cNvPr>
          <p:cNvSpPr/>
          <p:nvPr/>
        </p:nvSpPr>
        <p:spPr>
          <a:xfrm>
            <a:off x="0" y="2190750"/>
            <a:ext cx="12192000" cy="1619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550065-D8CD-4A34-AA23-A14AA5A933ED}"/>
              </a:ext>
            </a:extLst>
          </p:cNvPr>
          <p:cNvSpPr/>
          <p:nvPr/>
        </p:nvSpPr>
        <p:spPr>
          <a:xfrm>
            <a:off x="0" y="4714874"/>
            <a:ext cx="12192000" cy="1619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A279D1-59E3-4B58-B3A1-AB8FFC72497A}"/>
              </a:ext>
            </a:extLst>
          </p:cNvPr>
          <p:cNvSpPr/>
          <p:nvPr/>
        </p:nvSpPr>
        <p:spPr>
          <a:xfrm>
            <a:off x="390525" y="2543174"/>
            <a:ext cx="123825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89F5C0-6B36-4B9A-96B6-93C2517E1924}"/>
              </a:ext>
            </a:extLst>
          </p:cNvPr>
          <p:cNvSpPr/>
          <p:nvPr/>
        </p:nvSpPr>
        <p:spPr>
          <a:xfrm>
            <a:off x="428625" y="3009899"/>
            <a:ext cx="123825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F947F6-6AFA-4E5D-A13C-15463043396D}"/>
              </a:ext>
            </a:extLst>
          </p:cNvPr>
          <p:cNvSpPr/>
          <p:nvPr/>
        </p:nvSpPr>
        <p:spPr>
          <a:xfrm>
            <a:off x="390525" y="3533772"/>
            <a:ext cx="1352709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86043F-7BB5-4A25-A942-4CF88E9D1F9A}"/>
              </a:ext>
            </a:extLst>
          </p:cNvPr>
          <p:cNvSpPr/>
          <p:nvPr/>
        </p:nvSpPr>
        <p:spPr>
          <a:xfrm>
            <a:off x="390525" y="4057645"/>
            <a:ext cx="135271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14079A-9C25-47D4-A482-F78B85408A9E}"/>
              </a:ext>
            </a:extLst>
          </p:cNvPr>
          <p:cNvSpPr/>
          <p:nvPr/>
        </p:nvSpPr>
        <p:spPr>
          <a:xfrm>
            <a:off x="10439400" y="2543174"/>
            <a:ext cx="123825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AD578E-58EE-499A-AE5B-0A43779D72DE}"/>
              </a:ext>
            </a:extLst>
          </p:cNvPr>
          <p:cNvSpPr/>
          <p:nvPr/>
        </p:nvSpPr>
        <p:spPr>
          <a:xfrm>
            <a:off x="10477500" y="3009899"/>
            <a:ext cx="123825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A5C16-A110-4079-A50E-06696918EC30}"/>
              </a:ext>
            </a:extLst>
          </p:cNvPr>
          <p:cNvSpPr/>
          <p:nvPr/>
        </p:nvSpPr>
        <p:spPr>
          <a:xfrm>
            <a:off x="10439400" y="3533772"/>
            <a:ext cx="1352709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DA477F-2344-439A-BBE7-E6AAED97F418}"/>
              </a:ext>
            </a:extLst>
          </p:cNvPr>
          <p:cNvSpPr/>
          <p:nvPr/>
        </p:nvSpPr>
        <p:spPr>
          <a:xfrm>
            <a:off x="10439400" y="4057645"/>
            <a:ext cx="135271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9A539F-BC55-4C30-870F-601BC3B304BB}"/>
              </a:ext>
            </a:extLst>
          </p:cNvPr>
          <p:cNvSpPr/>
          <p:nvPr/>
        </p:nvSpPr>
        <p:spPr>
          <a:xfrm>
            <a:off x="185738" y="2352672"/>
            <a:ext cx="1790700" cy="2362201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</a:t>
            </a: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4D23BB86-67CF-40BC-8F8D-48E0720FAEEA}"/>
              </a:ext>
            </a:extLst>
          </p:cNvPr>
          <p:cNvSpPr/>
          <p:nvPr/>
        </p:nvSpPr>
        <p:spPr>
          <a:xfrm>
            <a:off x="371633" y="3138496"/>
            <a:ext cx="1380966" cy="111441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0034699-7472-482C-A1FA-4B473D4558EC}"/>
              </a:ext>
            </a:extLst>
          </p:cNvPr>
          <p:cNvSpPr/>
          <p:nvPr/>
        </p:nvSpPr>
        <p:spPr>
          <a:xfrm>
            <a:off x="257175" y="2428876"/>
            <a:ext cx="1638300" cy="22002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EA77E-4E2B-4791-8AEF-F36365AA7C07}"/>
              </a:ext>
            </a:extLst>
          </p:cNvPr>
          <p:cNvSpPr txBox="1"/>
          <p:nvPr/>
        </p:nvSpPr>
        <p:spPr>
          <a:xfrm>
            <a:off x="371633" y="2574784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 보호구역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SCHOOL ZONE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E7F75C6-F160-486A-A764-488B68F195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8" y="3552622"/>
            <a:ext cx="686203" cy="686203"/>
          </a:xfrm>
          <a:prstGeom prst="rect">
            <a:avLst/>
          </a:prstGeom>
          <a:noFill/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CA8C4E8-A743-460E-90EC-BFF772348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7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44241"/>
            <a:ext cx="4464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오산시 인구분포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C90869-CFA4-4FCD-AA5F-6A3875A3C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7F9227-8B6F-4005-A27D-4D0F958C8D5B}"/>
              </a:ext>
            </a:extLst>
          </p:cNvPr>
          <p:cNvSpPr/>
          <p:nvPr/>
        </p:nvSpPr>
        <p:spPr>
          <a:xfrm>
            <a:off x="7923282" y="1433391"/>
            <a:ext cx="279799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유소년 인구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A9021A-BEB5-4279-8967-0F38541EDAD0}"/>
              </a:ext>
            </a:extLst>
          </p:cNvPr>
          <p:cNvSpPr/>
          <p:nvPr/>
        </p:nvSpPr>
        <p:spPr>
          <a:xfrm>
            <a:off x="1470725" y="1438520"/>
            <a:ext cx="279799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인구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462B92-F36B-42DF-BC44-D2444453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0" y="2042464"/>
            <a:ext cx="5443234" cy="32757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4662C7-0934-44F4-8A22-397799360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6" y="2027457"/>
            <a:ext cx="5443234" cy="327573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30E4082-A1E9-4A0F-A217-AB29BAC9BFCF}"/>
              </a:ext>
            </a:extLst>
          </p:cNvPr>
          <p:cNvSpPr/>
          <p:nvPr/>
        </p:nvSpPr>
        <p:spPr>
          <a:xfrm>
            <a:off x="366430" y="5460475"/>
            <a:ext cx="11487150" cy="922376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인구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가장 거주 인구가 많은 다섯 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금암동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궐동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유소년 인구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가장 거주인구가 많은 다섯 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금암동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내삼미동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수청동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39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50444"/>
            <a:ext cx="4464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오산시 인구분포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C90869-CFA4-4FCD-AA5F-6A3875A3C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7F9227-8B6F-4005-A27D-4D0F958C8D5B}"/>
              </a:ext>
            </a:extLst>
          </p:cNvPr>
          <p:cNvSpPr/>
          <p:nvPr/>
        </p:nvSpPr>
        <p:spPr>
          <a:xfrm>
            <a:off x="7923282" y="1425845"/>
            <a:ext cx="279799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 인구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A9021A-BEB5-4279-8967-0F38541EDAD0}"/>
              </a:ext>
            </a:extLst>
          </p:cNvPr>
          <p:cNvSpPr/>
          <p:nvPr/>
        </p:nvSpPr>
        <p:spPr>
          <a:xfrm>
            <a:off x="1470725" y="1425846"/>
            <a:ext cx="279799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생산가능 인구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30E4082-A1E9-4A0F-A217-AB29BAC9BFCF}"/>
              </a:ext>
            </a:extLst>
          </p:cNvPr>
          <p:cNvSpPr/>
          <p:nvPr/>
        </p:nvSpPr>
        <p:spPr>
          <a:xfrm>
            <a:off x="366430" y="5460475"/>
            <a:ext cx="11487150" cy="922376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생산가능 인구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가장 거주 인구가 많은 다섯 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금암동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궐동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부산동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 인구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가장 거주인구가 많은 다섯 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금암동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수청동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궐동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E83A17-CEAD-4B4B-AEE2-708359FB9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6" y="2035993"/>
            <a:ext cx="5455543" cy="327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5E9CD5-B3C5-4664-8C56-3A169C474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63" y="2035992"/>
            <a:ext cx="5465959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4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77743"/>
            <a:ext cx="4464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오산시 인구분포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C90869-CFA4-4FCD-AA5F-6A3875A3C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A9021A-BEB5-4279-8967-0F38541EDAD0}"/>
              </a:ext>
            </a:extLst>
          </p:cNvPr>
          <p:cNvSpPr/>
          <p:nvPr/>
        </p:nvSpPr>
        <p:spPr>
          <a:xfrm>
            <a:off x="4018021" y="1398002"/>
            <a:ext cx="418396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동에 따른 연령별 거주 인구 비교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30E4082-A1E9-4A0F-A217-AB29BAC9BFCF}"/>
              </a:ext>
            </a:extLst>
          </p:cNvPr>
          <p:cNvSpPr/>
          <p:nvPr/>
        </p:nvSpPr>
        <p:spPr>
          <a:xfrm>
            <a:off x="366430" y="5460475"/>
            <a:ext cx="11487150" cy="922376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인구 수치에서 생산가능 인구의 영향이 크며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유소년인구는 총인구에 비해 많지 않음을 볼 수 있음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3EC2D3-44F3-4484-8958-B4F56E0D2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1"/>
          <a:stretch/>
        </p:blipFill>
        <p:spPr>
          <a:xfrm>
            <a:off x="1844975" y="2058475"/>
            <a:ext cx="8272731" cy="320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42991"/>
            <a:ext cx="289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유동인구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51E411-62B7-425F-9785-CF1022D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5D47D2-59C5-4FDE-BF4E-DAF708C0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95" y="2269420"/>
            <a:ext cx="3456110" cy="282023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6D1C25-9242-4984-B0FF-ECAC67F1F86F}"/>
              </a:ext>
            </a:extLst>
          </p:cNvPr>
          <p:cNvSpPr/>
          <p:nvPr/>
        </p:nvSpPr>
        <p:spPr>
          <a:xfrm>
            <a:off x="796563" y="1573380"/>
            <a:ext cx="259737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직장인들 출근시간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26E62F3-5664-4243-BF56-5173AA12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596" y="2289718"/>
            <a:ext cx="3456109" cy="2799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960931-B1C3-4588-8A7F-E92503189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895" y="2289718"/>
            <a:ext cx="3456109" cy="279993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305CC70-EE27-42C3-94D2-7EB9ED38783E}"/>
              </a:ext>
            </a:extLst>
          </p:cNvPr>
          <p:cNvSpPr/>
          <p:nvPr/>
        </p:nvSpPr>
        <p:spPr>
          <a:xfrm>
            <a:off x="4892313" y="1573379"/>
            <a:ext cx="259737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하교시간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84C526A-A8B9-45DB-8652-EB4DC185D464}"/>
              </a:ext>
            </a:extLst>
          </p:cNvPr>
          <p:cNvSpPr/>
          <p:nvPr/>
        </p:nvSpPr>
        <p:spPr>
          <a:xfrm>
            <a:off x="8759966" y="1573379"/>
            <a:ext cx="259737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늦은 시간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1CA1830-6F89-4DA2-8AC0-76C8284BF2EC}"/>
              </a:ext>
            </a:extLst>
          </p:cNvPr>
          <p:cNvSpPr/>
          <p:nvPr/>
        </p:nvSpPr>
        <p:spPr>
          <a:xfrm>
            <a:off x="367195" y="5344326"/>
            <a:ext cx="11487150" cy="922376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거주인구가 많은 지역일 경우 등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하교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출퇴근 시간대 뿐 아니라 다른 시간대에도 유동인구가 많다는 것을  확인</a:t>
            </a:r>
          </a:p>
        </p:txBody>
      </p:sp>
    </p:spTree>
    <p:extLst>
      <p:ext uri="{BB962C8B-B14F-4D97-AF65-F5344CB8AC3E}">
        <p14:creationId xmlns:p14="http://schemas.microsoft.com/office/powerpoint/2010/main" val="338346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21001"/>
            <a:ext cx="289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51E411-62B7-425F-9785-CF1022D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DC1B0C1-C0B5-4A0D-8D53-596739A8A0EF}"/>
              </a:ext>
            </a:extLst>
          </p:cNvPr>
          <p:cNvSpPr/>
          <p:nvPr/>
        </p:nvSpPr>
        <p:spPr>
          <a:xfrm>
            <a:off x="2886075" y="1314585"/>
            <a:ext cx="6419850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 폭 기준으로 혼잡 빈도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강도 시간대 추정 교통량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51331-B02A-46DD-A9A6-6257402E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49" y="1834843"/>
            <a:ext cx="8677275" cy="359527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267638-AC6C-4262-8233-7FA2F593F349}"/>
              </a:ext>
            </a:extLst>
          </p:cNvPr>
          <p:cNvSpPr/>
          <p:nvPr/>
        </p:nvSpPr>
        <p:spPr>
          <a:xfrm>
            <a:off x="442911" y="5543415"/>
            <a:ext cx="11487150" cy="805311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고현동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부산동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쪽 경부선에서 혼잡시간을 경험한 차량은 많지만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경부선은 실제 어린이 교통사고 구역이 아님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부산동과 원동을 지나는 동부대로 사거리 쪽에 교통량이 많음을 확인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강을 가로지르는 경기대로 쪽이 교통량이 많고 혼잡도가 높은 것을 확인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C0ED8-5A77-46C5-8115-D344A609823E}"/>
              </a:ext>
            </a:extLst>
          </p:cNvPr>
          <p:cNvSpPr txBox="1"/>
          <p:nvPr/>
        </p:nvSpPr>
        <p:spPr>
          <a:xfrm>
            <a:off x="7734300" y="2933581"/>
            <a:ext cx="2962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넓음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노랑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)&lt;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 폭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좁음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43A1B-7E15-4424-84BA-CF6B11CF19AB}"/>
              </a:ext>
            </a:extLst>
          </p:cNvPr>
          <p:cNvSpPr txBox="1"/>
          <p:nvPr/>
        </p:nvSpPr>
        <p:spPr>
          <a:xfrm>
            <a:off x="1847849" y="5069198"/>
            <a:ext cx="3276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굵음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)&lt;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혼잡빈도 강도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얇음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DE3EC8-211F-4927-8F56-05FE6783C40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486149" y="4505325"/>
            <a:ext cx="990601" cy="5638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4BBFE4-81BE-4B51-87EE-22AC12165A2E}"/>
              </a:ext>
            </a:extLst>
          </p:cNvPr>
          <p:cNvCxnSpPr/>
          <p:nvPr/>
        </p:nvCxnSpPr>
        <p:spPr>
          <a:xfrm flipH="1">
            <a:off x="7134225" y="3102858"/>
            <a:ext cx="600075" cy="7928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44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19149"/>
            <a:ext cx="237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CCTV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16B0AB-44A0-4D81-80DF-32BA01C9D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6B1A07-E776-4A33-99BF-8713F429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5" y="2055855"/>
            <a:ext cx="5378426" cy="329745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457DD6E-DA37-4212-B318-E5653FB57104}"/>
              </a:ext>
            </a:extLst>
          </p:cNvPr>
          <p:cNvSpPr/>
          <p:nvPr/>
        </p:nvSpPr>
        <p:spPr>
          <a:xfrm>
            <a:off x="390345" y="5470494"/>
            <a:ext cx="11487150" cy="805311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대부분의 경우 방범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보호 목적의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임을 알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방범용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오산시 전 지역에 설치된 것으로 보이며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많이 설치된 동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개는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궐동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수청동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금암동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440639A-5E4B-4BE6-810C-18C2C5FBF2D3}"/>
              </a:ext>
            </a:extLst>
          </p:cNvPr>
          <p:cNvSpPr/>
          <p:nvPr/>
        </p:nvSpPr>
        <p:spPr>
          <a:xfrm>
            <a:off x="1231904" y="1491874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유형별 분포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6A8A29-5407-49F4-9E3C-68297B2CE020}"/>
              </a:ext>
            </a:extLst>
          </p:cNvPr>
          <p:cNvSpPr/>
          <p:nvPr/>
        </p:nvSpPr>
        <p:spPr>
          <a:xfrm>
            <a:off x="7512340" y="1415733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 및 상위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BE0D8-8C8E-4864-A551-2D612389F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229" y="1968412"/>
            <a:ext cx="5416345" cy="3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39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62CE3F-3545-49B4-B95B-561FD0B2EBD6}"/>
              </a:ext>
            </a:extLst>
          </p:cNvPr>
          <p:cNvSpPr/>
          <p:nvPr/>
        </p:nvSpPr>
        <p:spPr>
          <a:xfrm>
            <a:off x="476250" y="5351766"/>
            <a:ext cx="11487150" cy="805311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66442"/>
            <a:ext cx="408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주정차단속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6A6DAC-DB16-47B3-94AE-2C0AD1127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3F98AB-0170-4E33-9B03-15616B2CFC6A}"/>
              </a:ext>
            </a:extLst>
          </p:cNvPr>
          <p:cNvSpPr txBox="1"/>
          <p:nvPr/>
        </p:nvSpPr>
        <p:spPr>
          <a:xfrm>
            <a:off x="590550" y="5554366"/>
            <a:ext cx="1125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주정차단속은 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궐동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많이 걸리며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어린이보호구역에서는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가수동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가장 많이 걸리는 것을 알 수 있다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4C5F7E-38B5-4DDF-9402-7610BF523BD7}"/>
              </a:ext>
            </a:extLst>
          </p:cNvPr>
          <p:cNvSpPr/>
          <p:nvPr/>
        </p:nvSpPr>
        <p:spPr>
          <a:xfrm>
            <a:off x="7137242" y="1767936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어린이보호구역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스쿨존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919BE3-0996-418D-B735-8AD27A85DB78}"/>
              </a:ext>
            </a:extLst>
          </p:cNvPr>
          <p:cNvSpPr/>
          <p:nvPr/>
        </p:nvSpPr>
        <p:spPr>
          <a:xfrm>
            <a:off x="1359451" y="1767937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행정동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B16FF-452B-4022-8011-E152F1F7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298729"/>
            <a:ext cx="4960799" cy="28504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2261AF-32F8-4B62-9392-0B6BF177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10" y="2298729"/>
            <a:ext cx="4960798" cy="28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8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62CE3F-3545-49B4-B95B-561FD0B2EBD6}"/>
              </a:ext>
            </a:extLst>
          </p:cNvPr>
          <p:cNvSpPr/>
          <p:nvPr/>
        </p:nvSpPr>
        <p:spPr>
          <a:xfrm>
            <a:off x="476250" y="5459997"/>
            <a:ext cx="11487150" cy="805311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63362" y="786202"/>
            <a:ext cx="336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주정차단속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6A6DAC-DB16-47B3-94AE-2C0AD1127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3F98AB-0170-4E33-9B03-15616B2CFC6A}"/>
              </a:ext>
            </a:extLst>
          </p:cNvPr>
          <p:cNvSpPr txBox="1"/>
          <p:nvPr/>
        </p:nvSpPr>
        <p:spPr>
          <a:xfrm>
            <a:off x="590550" y="5490955"/>
            <a:ext cx="11258550" cy="78319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주정차단속이 제일 많이 걸린 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궐동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 그 다음에 많이 걸린 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금암동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원동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인구와 차량등록수가 많았다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주정차단속이 많이 걸린 지역일수록 인구와 차량등록수가 많은 것을  알 수 있다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9D2234-326F-4890-8468-F1AE64577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177087"/>
            <a:ext cx="5591175" cy="3085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04FD7F-87E8-4B0D-9432-3A2E1061A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2177086"/>
            <a:ext cx="5495925" cy="308502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AD4564D-2735-4886-B1CA-D72BEFFA65A0}"/>
              </a:ext>
            </a:extLst>
          </p:cNvPr>
          <p:cNvSpPr/>
          <p:nvPr/>
        </p:nvSpPr>
        <p:spPr>
          <a:xfrm>
            <a:off x="7120133" y="1517536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차량등록 수 대비 주정차단속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15392B-0783-4FF1-9B5E-C6C37DAEC55C}"/>
              </a:ext>
            </a:extLst>
          </p:cNvPr>
          <p:cNvSpPr/>
          <p:nvPr/>
        </p:nvSpPr>
        <p:spPr>
          <a:xfrm>
            <a:off x="1484794" y="1517537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인구대비 주정차단속</a:t>
            </a:r>
          </a:p>
        </p:txBody>
      </p:sp>
    </p:spTree>
    <p:extLst>
      <p:ext uri="{BB962C8B-B14F-4D97-AF65-F5344CB8AC3E}">
        <p14:creationId xmlns:p14="http://schemas.microsoft.com/office/powerpoint/2010/main" val="1887265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49" y="936337"/>
            <a:ext cx="7613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2-2.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 교통사고 발생 구간 주변 도로 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E68189-78F3-452E-AD21-64A94A1BD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9F39BA-1C59-4B92-A536-737DFE601E84}"/>
              </a:ext>
            </a:extLst>
          </p:cNvPr>
          <p:cNvSpPr/>
          <p:nvPr/>
        </p:nvSpPr>
        <p:spPr>
          <a:xfrm>
            <a:off x="441745" y="5500238"/>
            <a:ext cx="11487150" cy="805311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교통사고 발생 상당수가 도로 폭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3(10.5m),4(14m)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구간에서 일어 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BCE339-E7FD-4C6A-B4DC-3F27E1F7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30" y="1624461"/>
            <a:ext cx="6924675" cy="369699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5FEFF2E-4F18-4BE8-9855-03916DB8DA4E}"/>
              </a:ext>
            </a:extLst>
          </p:cNvPr>
          <p:cNvSpPr/>
          <p:nvPr/>
        </p:nvSpPr>
        <p:spPr>
          <a:xfrm>
            <a:off x="133349" y="3121722"/>
            <a:ext cx="4545103" cy="608088"/>
          </a:xfrm>
          <a:prstGeom prst="roundRect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교통사고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이상에 따른 도로 폭</a:t>
            </a:r>
          </a:p>
        </p:txBody>
      </p:sp>
    </p:spTree>
    <p:extLst>
      <p:ext uri="{BB962C8B-B14F-4D97-AF65-F5344CB8AC3E}">
        <p14:creationId xmlns:p14="http://schemas.microsoft.com/office/powerpoint/2010/main" val="36046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49" y="936337"/>
            <a:ext cx="803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2-2.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 교통사고 발생 구간 주변 학원 분포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E68189-78F3-452E-AD21-64A94A1BD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9F39BA-1C59-4B92-A536-737DFE601E84}"/>
              </a:ext>
            </a:extLst>
          </p:cNvPr>
          <p:cNvSpPr/>
          <p:nvPr/>
        </p:nvSpPr>
        <p:spPr>
          <a:xfrm>
            <a:off x="441745" y="5500238"/>
            <a:ext cx="11487150" cy="805311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학원이 없는 지역에서는 어린이 교통사고 발생 확률이 낮으며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지역에 따라 학원 밀집도가 상이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학원이 밀집 많이 되어있는 지역이 유동인구도 많아 보임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5FEFF2E-4F18-4BE8-9855-03916DB8DA4E}"/>
              </a:ext>
            </a:extLst>
          </p:cNvPr>
          <p:cNvSpPr/>
          <p:nvPr/>
        </p:nvSpPr>
        <p:spPr>
          <a:xfrm>
            <a:off x="133349" y="3124955"/>
            <a:ext cx="4553840" cy="608088"/>
          </a:xfrm>
          <a:prstGeom prst="roundRect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교통사고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이상에 따른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학원분포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DE7E7E-B4E9-48D6-9A9D-CE734C439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67" y="1430193"/>
            <a:ext cx="6747966" cy="39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1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354E787-4400-4A75-8029-6C61A7360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702942-E97A-4578-B54F-B8E940155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89" y="2062613"/>
            <a:ext cx="1875600" cy="2042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B0BAA5-912C-4DBC-80EB-7A15A1649F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2BB2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6" y="2088043"/>
            <a:ext cx="1874527" cy="18745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4659502-220D-4FED-BD5C-7E8DAF6E3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86" y="2038257"/>
            <a:ext cx="1875600" cy="2066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020A44-6D83-429C-9A0C-846597210026}"/>
              </a:ext>
            </a:extLst>
          </p:cNvPr>
          <p:cNvSpPr txBox="1"/>
          <p:nvPr/>
        </p:nvSpPr>
        <p:spPr>
          <a:xfrm>
            <a:off x="597955" y="4319359"/>
            <a:ext cx="187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6D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  <a:endParaRPr lang="en-US" altLang="ko-KR" sz="2000" dirty="0">
              <a:solidFill>
                <a:srgbClr val="006D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BC40447-1282-47F6-B818-B70E1FDFA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92" y="2075327"/>
            <a:ext cx="1875600" cy="20425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8606898-C471-4B86-919B-82D6616E0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2038256"/>
            <a:ext cx="1683416" cy="192431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5CF252-A978-45B5-BB26-43172E48410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3E554B-9178-4303-A2B8-40987A4A24B7}"/>
              </a:ext>
            </a:extLst>
          </p:cNvPr>
          <p:cNvSpPr txBox="1"/>
          <p:nvPr/>
        </p:nvSpPr>
        <p:spPr>
          <a:xfrm>
            <a:off x="66675" y="120382"/>
            <a:ext cx="132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B5004D-3A0D-4C48-B0B1-21B07C682AB5}"/>
              </a:ext>
            </a:extLst>
          </p:cNvPr>
          <p:cNvSpPr txBox="1"/>
          <p:nvPr/>
        </p:nvSpPr>
        <p:spPr>
          <a:xfrm>
            <a:off x="3557670" y="4319359"/>
            <a:ext cx="76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B589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308557-62D7-4250-AEF5-1AF8C319DB7D}"/>
              </a:ext>
            </a:extLst>
          </p:cNvPr>
          <p:cNvSpPr txBox="1"/>
          <p:nvPr/>
        </p:nvSpPr>
        <p:spPr>
          <a:xfrm>
            <a:off x="8206324" y="4314560"/>
            <a:ext cx="145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B589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과제 </a:t>
            </a:r>
            <a:r>
              <a:rPr lang="en-US" altLang="ko-KR" sz="2000" dirty="0">
                <a:solidFill>
                  <a:srgbClr val="0B589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E8863E-9910-48FB-8ED5-289A3398487F}"/>
              </a:ext>
            </a:extLst>
          </p:cNvPr>
          <p:cNvSpPr txBox="1"/>
          <p:nvPr/>
        </p:nvSpPr>
        <p:spPr>
          <a:xfrm>
            <a:off x="5611447" y="4314560"/>
            <a:ext cx="1537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B589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과제 </a:t>
            </a:r>
            <a:r>
              <a:rPr lang="en-US" altLang="ko-KR" sz="2000" dirty="0">
                <a:solidFill>
                  <a:srgbClr val="0B589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41DFB3-A460-4A5D-BB5E-703C2A4C7BE0}"/>
              </a:ext>
            </a:extLst>
          </p:cNvPr>
          <p:cNvSpPr txBox="1"/>
          <p:nvPr/>
        </p:nvSpPr>
        <p:spPr>
          <a:xfrm>
            <a:off x="10722939" y="4314560"/>
            <a:ext cx="754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B589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2000" dirty="0">
              <a:solidFill>
                <a:srgbClr val="0B589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225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62CE3F-3545-49B4-B95B-561FD0B2EBD6}"/>
              </a:ext>
            </a:extLst>
          </p:cNvPr>
          <p:cNvSpPr/>
          <p:nvPr/>
        </p:nvSpPr>
        <p:spPr>
          <a:xfrm>
            <a:off x="476250" y="5459997"/>
            <a:ext cx="11487150" cy="805311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거주인구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유동인구가 많은 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마찬가지로 학원수와 교통사고 건수가 많음을 확인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갈곶동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경우 위험 지역으로 발전 가능성이 있음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2395"/>
            <a:ext cx="872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2-2.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 별 학원 수 와 어린이 교통사고 발생 건수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6A6DAC-DB16-47B3-94AE-2C0AD1127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AD4564D-2735-4886-B1CA-D72BEFFA65A0}"/>
              </a:ext>
            </a:extLst>
          </p:cNvPr>
          <p:cNvSpPr/>
          <p:nvPr/>
        </p:nvSpPr>
        <p:spPr>
          <a:xfrm>
            <a:off x="7120133" y="1517536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 별 어린이 교통사고 건수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15392B-0783-4FF1-9B5E-C6C37DAEC55C}"/>
              </a:ext>
            </a:extLst>
          </p:cNvPr>
          <p:cNvSpPr/>
          <p:nvPr/>
        </p:nvSpPr>
        <p:spPr>
          <a:xfrm>
            <a:off x="1484794" y="1517537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 별 학원 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38844-4F1F-4EBC-8F42-19298A115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0" r="1484"/>
          <a:stretch/>
        </p:blipFill>
        <p:spPr>
          <a:xfrm>
            <a:off x="133350" y="2230286"/>
            <a:ext cx="5915024" cy="29786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98D98B-F085-4F7F-98F8-E72B2DBB3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" t="4253" r="1094"/>
          <a:stretch/>
        </p:blipFill>
        <p:spPr>
          <a:xfrm>
            <a:off x="6219825" y="2187569"/>
            <a:ext cx="5860618" cy="31468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1AC893-66B9-42A7-A068-635C157326A4}"/>
              </a:ext>
            </a:extLst>
          </p:cNvPr>
          <p:cNvSpPr/>
          <p:nvPr/>
        </p:nvSpPr>
        <p:spPr>
          <a:xfrm>
            <a:off x="5600700" y="3674509"/>
            <a:ext cx="295275" cy="1371600"/>
          </a:xfrm>
          <a:prstGeom prst="rect">
            <a:avLst/>
          </a:prstGeom>
          <a:noFill/>
          <a:ln w="19050">
            <a:solidFill>
              <a:srgbClr val="DA4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FE5A7C-C2DF-4F06-946D-14CBB944230F}"/>
              </a:ext>
            </a:extLst>
          </p:cNvPr>
          <p:cNvSpPr/>
          <p:nvPr/>
        </p:nvSpPr>
        <p:spPr>
          <a:xfrm>
            <a:off x="11591925" y="4360309"/>
            <a:ext cx="295275" cy="741687"/>
          </a:xfrm>
          <a:prstGeom prst="rect">
            <a:avLst/>
          </a:prstGeom>
          <a:noFill/>
          <a:ln w="19050">
            <a:solidFill>
              <a:srgbClr val="DA4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56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62CE3F-3545-49B4-B95B-561FD0B2EBD6}"/>
              </a:ext>
            </a:extLst>
          </p:cNvPr>
          <p:cNvSpPr/>
          <p:nvPr/>
        </p:nvSpPr>
        <p:spPr>
          <a:xfrm>
            <a:off x="415278" y="5202072"/>
            <a:ext cx="5619750" cy="1455154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설치된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대다수가 어린이보호구역을 중심으로 설치되어 있는 것을 확인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방범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CCTV(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빨간색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오산시 전역에 분포해 있고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어린이보호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CCTV(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주황색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어린이보호 구역내에 집중되어 있는 것을 확인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대부분의 어린이보호구역은 인도를 포함하고 있는 것을 확인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인도가 포함되지 않은 어린이보호구역의 경우 보호구역내 또는 주변에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설치되어 있음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성심학교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숲속다원유치원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리틀램어린이집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792865"/>
            <a:ext cx="872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 보호구역 주변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6A6DAC-DB16-47B3-94AE-2C0AD1127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243578"/>
            <a:ext cx="1968705" cy="55245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AD4564D-2735-4886-B1CA-D72BEFFA65A0}"/>
              </a:ext>
            </a:extLst>
          </p:cNvPr>
          <p:cNvSpPr/>
          <p:nvPr/>
        </p:nvSpPr>
        <p:spPr>
          <a:xfrm>
            <a:off x="7186808" y="1293865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횡단보도와 신호등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15392B-0783-4FF1-9B5E-C6C37DAEC55C}"/>
              </a:ext>
            </a:extLst>
          </p:cNvPr>
          <p:cNvSpPr/>
          <p:nvPr/>
        </p:nvSpPr>
        <p:spPr>
          <a:xfrm>
            <a:off x="1484793" y="1297576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인도와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7DE508-2F69-43FC-BF5F-9E6BA9652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15" y="1805790"/>
            <a:ext cx="4911262" cy="3292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8B6D03-059F-493A-B9AE-7A532D80E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55" y="1805790"/>
            <a:ext cx="4994919" cy="3237787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218CDE7-391C-422D-A152-537EDB487FF5}"/>
              </a:ext>
            </a:extLst>
          </p:cNvPr>
          <p:cNvSpPr/>
          <p:nvPr/>
        </p:nvSpPr>
        <p:spPr>
          <a:xfrm>
            <a:off x="6303639" y="5202072"/>
            <a:ext cx="5619750" cy="1198728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전체적으로 신호등과 횡단보도는 도시의 대로와 교차로 지점에 설치되어 있는 것을 확인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대부분의 어린이보호구역에 신호등과 횡단보도가 설치되어 있음 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신호등과 횡단보도가 설치되어 있지 않은 어린이보호구역 다수 확인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성심학교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리틀램어린이집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오산원당초등학교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횡단보도만 설치된 어린이보호구역도 있음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숲속다원유치원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인도만 설치된 어린이보호구역도 있음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베스트어린이집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882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62CE3F-3545-49B4-B95B-561FD0B2EBD6}"/>
              </a:ext>
            </a:extLst>
          </p:cNvPr>
          <p:cNvSpPr/>
          <p:nvPr/>
        </p:nvSpPr>
        <p:spPr>
          <a:xfrm>
            <a:off x="419100" y="5081279"/>
            <a:ext cx="11487150" cy="1107082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오산시에 설치된 과속방지턱은 모두 어린이보호구역 안이나 주변에 설치되어 있음을 확인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어린이보호구역 주변에 거주하는 유소년인구는 타 지역에 비해 높은 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어린이보호구역 주변에 등록된 차량대수는 타 지역에 비해 많은 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19149"/>
            <a:ext cx="872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 보호구역 주변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6A6DAC-DB16-47B3-94AE-2C0AD1127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AF641A-074E-4444-A923-1E4B4653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07" y="1999463"/>
            <a:ext cx="3838466" cy="2786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7FDC08-89BE-44FB-9FAD-45FF7ED6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30" y="1992720"/>
            <a:ext cx="3876670" cy="285907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90459E-546D-4E70-89A4-2445D1B01F39}"/>
              </a:ext>
            </a:extLst>
          </p:cNvPr>
          <p:cNvSpPr/>
          <p:nvPr/>
        </p:nvSpPr>
        <p:spPr>
          <a:xfrm>
            <a:off x="938153" y="1280814"/>
            <a:ext cx="259737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과속방지턱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C2AE103-8642-442C-80EE-3A6D569E2C18}"/>
              </a:ext>
            </a:extLst>
          </p:cNvPr>
          <p:cNvSpPr/>
          <p:nvPr/>
        </p:nvSpPr>
        <p:spPr>
          <a:xfrm>
            <a:off x="5028866" y="1262801"/>
            <a:ext cx="259737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유소년 인구현황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7E771CA-27A8-4505-A286-26EED6CD5D0D}"/>
              </a:ext>
            </a:extLst>
          </p:cNvPr>
          <p:cNvSpPr/>
          <p:nvPr/>
        </p:nvSpPr>
        <p:spPr>
          <a:xfrm>
            <a:off x="8924608" y="1266038"/>
            <a:ext cx="259737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차량대수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49C7E5-B6B3-45DB-B9EF-1F904E4D6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235" y="2035883"/>
            <a:ext cx="3480710" cy="274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5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6337"/>
            <a:ext cx="311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2-4.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81334-3544-49E6-809D-7F3026E5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1CBCC3-762B-411D-8F17-CCB3318E9760}"/>
              </a:ext>
            </a:extLst>
          </p:cNvPr>
          <p:cNvSpPr txBox="1"/>
          <p:nvPr/>
        </p:nvSpPr>
        <p:spPr>
          <a:xfrm>
            <a:off x="358067" y="2121587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선정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867247-778A-47DF-A952-D2D2DF899375}"/>
              </a:ext>
            </a:extLst>
          </p:cNvPr>
          <p:cNvSpPr/>
          <p:nvPr/>
        </p:nvSpPr>
        <p:spPr>
          <a:xfrm>
            <a:off x="6391390" y="2903125"/>
            <a:ext cx="2761489" cy="2707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algn="ctr"/>
            <a:endParaRPr lang="en-US" altLang="ko-KR" dirty="0">
              <a:solidFill>
                <a:srgbClr val="000000"/>
              </a:solidFill>
              <a:latin typeface="Arial Unicode MS"/>
              <a:ea typeface="Courier New" panose="02070309020205020404" pitchFamily="49" charset="0"/>
            </a:endParaRPr>
          </a:p>
          <a:p>
            <a:pPr algn="ctr"/>
            <a:endParaRPr lang="en-US" altLang="ko-KR" dirty="0">
              <a:solidFill>
                <a:srgbClr val="000000"/>
              </a:solidFill>
              <a:latin typeface="Arial Unicode MS"/>
              <a:ea typeface="나눔바른고딕" panose="020B0603020101020101" pitchFamily="50" charset="-127"/>
            </a:endParaRPr>
          </a:p>
          <a:p>
            <a:pPr algn="ctr"/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Lasso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Ridge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Elastic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SVR</a:t>
            </a:r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ourier New" panose="02070309020205020404" pitchFamily="49" charset="0"/>
            </a:endParaRPr>
          </a:p>
          <a:p>
            <a:pPr algn="ctr"/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Regression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Tree</a:t>
            </a:r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ourier New" panose="02070309020205020404" pitchFamily="49" charset="0"/>
            </a:endParaRPr>
          </a:p>
          <a:p>
            <a:pPr algn="ctr"/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Random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Forest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Gradient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Boost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D9D980-2284-4F2B-8F3B-440B77C41739}"/>
              </a:ext>
            </a:extLst>
          </p:cNvPr>
          <p:cNvSpPr/>
          <p:nvPr/>
        </p:nvSpPr>
        <p:spPr>
          <a:xfrm>
            <a:off x="9152879" y="2903125"/>
            <a:ext cx="2681056" cy="2707096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AdaBoost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Courier New" panose="02070309020205020404" pitchFamily="49" charset="0"/>
              </a:rPr>
              <a:t>XGBoost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65039A4-7435-45D9-A7EB-9E8FEF4DD335}"/>
              </a:ext>
            </a:extLst>
          </p:cNvPr>
          <p:cNvCxnSpPr/>
          <p:nvPr/>
        </p:nvCxnSpPr>
        <p:spPr>
          <a:xfrm>
            <a:off x="80437" y="1704672"/>
            <a:ext cx="53621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1CFCC8-11BE-4160-A8DF-1D8E175B0FBB}"/>
              </a:ext>
            </a:extLst>
          </p:cNvPr>
          <p:cNvSpPr txBox="1"/>
          <p:nvPr/>
        </p:nvSpPr>
        <p:spPr>
          <a:xfrm>
            <a:off x="7630698" y="2992625"/>
            <a:ext cx="500949" cy="37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B3FEB8-9632-4491-890E-99F25461138D}"/>
              </a:ext>
            </a:extLst>
          </p:cNvPr>
          <p:cNvSpPr txBox="1"/>
          <p:nvPr/>
        </p:nvSpPr>
        <p:spPr>
          <a:xfrm>
            <a:off x="10085360" y="2998826"/>
            <a:ext cx="135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17019788-1328-412B-BF22-7781C636F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0AC52B0C-8917-4B94-AA8C-238281896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177C62-2AC0-4A2C-BDD0-A7DDE601584C}"/>
                  </a:ext>
                </a:extLst>
              </p:cNvPr>
              <p:cNvSpPr txBox="1"/>
              <p:nvPr/>
            </p:nvSpPr>
            <p:spPr>
              <a:xfrm>
                <a:off x="9840098" y="5811955"/>
                <a:ext cx="1959511" cy="589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177C62-2AC0-4A2C-BDD0-A7DDE601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098" y="5811955"/>
                <a:ext cx="1959511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D799906-6B7E-4104-8072-51BC714BB1E4}"/>
              </a:ext>
            </a:extLst>
          </p:cNvPr>
          <p:cNvSpPr txBox="1"/>
          <p:nvPr/>
        </p:nvSpPr>
        <p:spPr>
          <a:xfrm>
            <a:off x="6102269" y="2157390"/>
            <a:ext cx="47829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 validation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통한 모델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fitting</a:t>
            </a:r>
          </a:p>
          <a:p>
            <a:endParaRPr lang="ko-KR" altLang="en-US" dirty="0"/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ED374C1C-FC3C-46D0-9F15-A3EB545A4D68}"/>
              </a:ext>
            </a:extLst>
          </p:cNvPr>
          <p:cNvSpPr/>
          <p:nvPr/>
        </p:nvSpPr>
        <p:spPr>
          <a:xfrm>
            <a:off x="358069" y="1493025"/>
            <a:ext cx="11475868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051BA185-2F02-4E02-A766-30E73B314FF8}"/>
              </a:ext>
            </a:extLst>
          </p:cNvPr>
          <p:cNvSpPr/>
          <p:nvPr/>
        </p:nvSpPr>
        <p:spPr>
          <a:xfrm>
            <a:off x="7588169" y="1493025"/>
            <a:ext cx="4245766" cy="569342"/>
          </a:xfrm>
          <a:prstGeom prst="chevron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 모델 선정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4E60DD8C-2B4C-46B1-8BC5-4ED843A1D209}"/>
              </a:ext>
            </a:extLst>
          </p:cNvPr>
          <p:cNvSpPr/>
          <p:nvPr/>
        </p:nvSpPr>
        <p:spPr>
          <a:xfrm>
            <a:off x="358067" y="1493025"/>
            <a:ext cx="3556710" cy="569342"/>
          </a:xfrm>
          <a:prstGeom prst="homePlate">
            <a:avLst/>
          </a:prstGeom>
          <a:solidFill>
            <a:srgbClr val="72BB2A"/>
          </a:solidFill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선정</a:t>
            </a: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F06F12AC-7A04-43AB-A26A-4A149D9EC622}"/>
              </a:ext>
            </a:extLst>
          </p:cNvPr>
          <p:cNvSpPr/>
          <p:nvPr/>
        </p:nvSpPr>
        <p:spPr>
          <a:xfrm>
            <a:off x="3630416" y="1493025"/>
            <a:ext cx="4245766" cy="569342"/>
          </a:xfrm>
          <a:prstGeom prst="chevron">
            <a:avLst/>
          </a:prstGeom>
          <a:solidFill>
            <a:srgbClr val="72BB2A"/>
          </a:solidFill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2726EF-1032-46EF-AB65-727968505849}"/>
              </a:ext>
            </a:extLst>
          </p:cNvPr>
          <p:cNvSpPr txBox="1"/>
          <p:nvPr/>
        </p:nvSpPr>
        <p:spPr>
          <a:xfrm>
            <a:off x="6391390" y="5937342"/>
            <a:ext cx="3448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모델선택기준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:Minimum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MSEModel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D4F27-387D-438F-B1AE-C557653E43DB}"/>
              </a:ext>
            </a:extLst>
          </p:cNvPr>
          <p:cNvSpPr txBox="1"/>
          <p:nvPr/>
        </p:nvSpPr>
        <p:spPr>
          <a:xfrm>
            <a:off x="423244" y="2499471"/>
            <a:ext cx="495039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종속변수선정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사고발생 격자 내 사고횟수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독립변수 선정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독립변수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초등학교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보호구역 반경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미터 이내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유치원 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보호구역 반경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미터 이내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버스정류장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보호구역 반경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미터 이내 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63CFB-82EE-4B63-BBE1-CC6B7224DFD1}"/>
              </a:ext>
            </a:extLst>
          </p:cNvPr>
          <p:cNvSpPr txBox="1"/>
          <p:nvPr/>
        </p:nvSpPr>
        <p:spPr>
          <a:xfrm>
            <a:off x="3350517" y="5565734"/>
            <a:ext cx="26484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100,200,300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미터 이내로 선정해 주었음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2C6E4-528B-4607-B9BF-075CCF7258FD}"/>
              </a:ext>
            </a:extLst>
          </p:cNvPr>
          <p:cNvSpPr txBox="1"/>
          <p:nvPr/>
        </p:nvSpPr>
        <p:spPr>
          <a:xfrm>
            <a:off x="8246635" y="5573727"/>
            <a:ext cx="3622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COMPAS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Adaboost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Xgboost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지원하지 않아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남은 분석 진행</a:t>
            </a:r>
          </a:p>
        </p:txBody>
      </p:sp>
    </p:spTree>
    <p:extLst>
      <p:ext uri="{BB962C8B-B14F-4D97-AF65-F5344CB8AC3E}">
        <p14:creationId xmlns:p14="http://schemas.microsoft.com/office/powerpoint/2010/main" val="393537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6337"/>
            <a:ext cx="311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2-4.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81334-3544-49E6-809D-7F3026E5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65039A4-7435-45D9-A7EB-9E8FEF4DD335}"/>
              </a:ext>
            </a:extLst>
          </p:cNvPr>
          <p:cNvCxnSpPr/>
          <p:nvPr/>
        </p:nvCxnSpPr>
        <p:spPr>
          <a:xfrm>
            <a:off x="80437" y="1704672"/>
            <a:ext cx="53621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">
            <a:extLst>
              <a:ext uri="{FF2B5EF4-FFF2-40B4-BE49-F238E27FC236}">
                <a16:creationId xmlns:a16="http://schemas.microsoft.com/office/drawing/2014/main" id="{17019788-1328-412B-BF22-7781C636F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0AC52B0C-8917-4B94-AA8C-238281896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799906-6B7E-4104-8072-51BC714BB1E4}"/>
              </a:ext>
            </a:extLst>
          </p:cNvPr>
          <p:cNvSpPr txBox="1"/>
          <p:nvPr/>
        </p:nvSpPr>
        <p:spPr>
          <a:xfrm>
            <a:off x="6102269" y="2157390"/>
            <a:ext cx="57452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 모델 선정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AdaBoost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0.479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제일 작고 성능이 제일 좋음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ED374C1C-FC3C-46D0-9F15-A3EB545A4D68}"/>
              </a:ext>
            </a:extLst>
          </p:cNvPr>
          <p:cNvSpPr/>
          <p:nvPr/>
        </p:nvSpPr>
        <p:spPr>
          <a:xfrm>
            <a:off x="358069" y="1493025"/>
            <a:ext cx="11475868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051BA185-2F02-4E02-A766-30E73B314FF8}"/>
              </a:ext>
            </a:extLst>
          </p:cNvPr>
          <p:cNvSpPr/>
          <p:nvPr/>
        </p:nvSpPr>
        <p:spPr>
          <a:xfrm>
            <a:off x="7588169" y="1493025"/>
            <a:ext cx="4245766" cy="569342"/>
          </a:xfrm>
          <a:prstGeom prst="chevron">
            <a:avLst/>
          </a:prstGeom>
          <a:solidFill>
            <a:srgbClr val="72BB2A"/>
          </a:solidFill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 모델 선정 및 결과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4E60DD8C-2B4C-46B1-8BC5-4ED843A1D209}"/>
              </a:ext>
            </a:extLst>
          </p:cNvPr>
          <p:cNvSpPr/>
          <p:nvPr/>
        </p:nvSpPr>
        <p:spPr>
          <a:xfrm>
            <a:off x="358067" y="1493025"/>
            <a:ext cx="3556710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선정</a:t>
            </a: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F06F12AC-7A04-43AB-A26A-4A149D9EC622}"/>
              </a:ext>
            </a:extLst>
          </p:cNvPr>
          <p:cNvSpPr/>
          <p:nvPr/>
        </p:nvSpPr>
        <p:spPr>
          <a:xfrm>
            <a:off x="3630416" y="1493025"/>
            <a:ext cx="4245766" cy="569342"/>
          </a:xfrm>
          <a:prstGeom prst="chevron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1EFD5E89-4658-4E1F-AC6B-48981C3F6C3D}"/>
              </a:ext>
            </a:extLst>
          </p:cNvPr>
          <p:cNvSpPr/>
          <p:nvPr/>
        </p:nvSpPr>
        <p:spPr>
          <a:xfrm>
            <a:off x="8831596" y="3206773"/>
            <a:ext cx="649089" cy="879889"/>
          </a:xfrm>
          <a:prstGeom prst="downArrow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7715638-F2FF-44A3-B04E-C65C45B75402}"/>
              </a:ext>
            </a:extLst>
          </p:cNvPr>
          <p:cNvSpPr/>
          <p:nvPr/>
        </p:nvSpPr>
        <p:spPr>
          <a:xfrm>
            <a:off x="6448426" y="4471060"/>
            <a:ext cx="5415432" cy="1364216"/>
          </a:xfrm>
          <a:prstGeom prst="roundRect">
            <a:avLst/>
          </a:prstGeom>
          <a:noFill/>
          <a:ln w="57150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CA2B92-5103-4B40-9346-A19474A77C06}"/>
              </a:ext>
            </a:extLst>
          </p:cNvPr>
          <p:cNvSpPr txBox="1"/>
          <p:nvPr/>
        </p:nvSpPr>
        <p:spPr>
          <a:xfrm>
            <a:off x="7588169" y="4968502"/>
            <a:ext cx="3337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: AdaBoost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253084-2E09-4ADE-98C7-B0B3335FE227}"/>
              </a:ext>
            </a:extLst>
          </p:cNvPr>
          <p:cNvSpPr txBox="1"/>
          <p:nvPr/>
        </p:nvSpPr>
        <p:spPr>
          <a:xfrm>
            <a:off x="358067" y="2154702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비교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48A5E50-101E-4C1F-A0FE-AE1B19E38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3"/>
          <a:stretch/>
        </p:blipFill>
        <p:spPr>
          <a:xfrm>
            <a:off x="543638" y="2524034"/>
            <a:ext cx="4792611" cy="337056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826F464-EE8B-4E67-98D1-4DC30E34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041237"/>
            <a:ext cx="4650449" cy="4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18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6337"/>
            <a:ext cx="311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2-4.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81334-3544-49E6-809D-7F3026E5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65039A4-7435-45D9-A7EB-9E8FEF4DD335}"/>
              </a:ext>
            </a:extLst>
          </p:cNvPr>
          <p:cNvCxnSpPr/>
          <p:nvPr/>
        </p:nvCxnSpPr>
        <p:spPr>
          <a:xfrm>
            <a:off x="80437" y="1704672"/>
            <a:ext cx="53621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">
            <a:extLst>
              <a:ext uri="{FF2B5EF4-FFF2-40B4-BE49-F238E27FC236}">
                <a16:creationId xmlns:a16="http://schemas.microsoft.com/office/drawing/2014/main" id="{17019788-1328-412B-BF22-7781C636F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0AC52B0C-8917-4B94-AA8C-238281896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ED374C1C-FC3C-46D0-9F15-A3EB545A4D68}"/>
              </a:ext>
            </a:extLst>
          </p:cNvPr>
          <p:cNvSpPr/>
          <p:nvPr/>
        </p:nvSpPr>
        <p:spPr>
          <a:xfrm>
            <a:off x="358069" y="1493025"/>
            <a:ext cx="11475868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051BA185-2F02-4E02-A766-30E73B314FF8}"/>
              </a:ext>
            </a:extLst>
          </p:cNvPr>
          <p:cNvSpPr/>
          <p:nvPr/>
        </p:nvSpPr>
        <p:spPr>
          <a:xfrm>
            <a:off x="7588169" y="1493025"/>
            <a:ext cx="4245766" cy="569342"/>
          </a:xfrm>
          <a:prstGeom prst="chevron">
            <a:avLst/>
          </a:prstGeom>
          <a:solidFill>
            <a:srgbClr val="72BB2A"/>
          </a:solidFill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 모델 선정 및 결과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4E60DD8C-2B4C-46B1-8BC5-4ED843A1D209}"/>
              </a:ext>
            </a:extLst>
          </p:cNvPr>
          <p:cNvSpPr/>
          <p:nvPr/>
        </p:nvSpPr>
        <p:spPr>
          <a:xfrm>
            <a:off x="358067" y="1493025"/>
            <a:ext cx="3556710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선정</a:t>
            </a: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F06F12AC-7A04-43AB-A26A-4A149D9EC622}"/>
              </a:ext>
            </a:extLst>
          </p:cNvPr>
          <p:cNvSpPr/>
          <p:nvPr/>
        </p:nvSpPr>
        <p:spPr>
          <a:xfrm>
            <a:off x="3630416" y="1493025"/>
            <a:ext cx="4245766" cy="569342"/>
          </a:xfrm>
          <a:prstGeom prst="chevron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06B5E-EFA5-42DE-A023-EABB42239CD6}"/>
              </a:ext>
            </a:extLst>
          </p:cNvPr>
          <p:cNvSpPr txBox="1"/>
          <p:nvPr/>
        </p:nvSpPr>
        <p:spPr>
          <a:xfrm>
            <a:off x="358067" y="215739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값 도출 및 스코어링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DE871-2168-4FF8-BCE4-776839F30937}"/>
              </a:ext>
            </a:extLst>
          </p:cNvPr>
          <p:cNvSpPr txBox="1"/>
          <p:nvPr/>
        </p:nvSpPr>
        <p:spPr>
          <a:xfrm>
            <a:off x="456622" y="2485833"/>
            <a:ext cx="61253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위험도 정의 ≜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예측 교통사고 발생 건수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교통사고 발생 건수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BF028E-A4C4-40AF-8040-0F7F0246C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2" y="2950188"/>
            <a:ext cx="3560366" cy="33339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728DF3-8ED2-436D-B319-C68DAC0E3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43" y="2892820"/>
            <a:ext cx="1731562" cy="3448656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83C9BB9-EF93-479A-81B9-8F3475D99423}"/>
              </a:ext>
            </a:extLst>
          </p:cNvPr>
          <p:cNvSpPr/>
          <p:nvPr/>
        </p:nvSpPr>
        <p:spPr>
          <a:xfrm>
            <a:off x="6778841" y="3866314"/>
            <a:ext cx="5055094" cy="1050983"/>
          </a:xfrm>
          <a:prstGeom prst="roundRect">
            <a:avLst/>
          </a:prstGeom>
          <a:noFill/>
          <a:ln w="57150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F3CF5FF-4E44-42C7-8BA9-71A038994075}"/>
              </a:ext>
            </a:extLst>
          </p:cNvPr>
          <p:cNvSpPr/>
          <p:nvPr/>
        </p:nvSpPr>
        <p:spPr>
          <a:xfrm>
            <a:off x="5862105" y="4090865"/>
            <a:ext cx="704852" cy="601882"/>
          </a:xfrm>
          <a:prstGeom prst="rightArrow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05E60-FEC7-41FD-B0E9-5B53C78E1425}"/>
              </a:ext>
            </a:extLst>
          </p:cNvPr>
          <p:cNvSpPr txBox="1"/>
          <p:nvPr/>
        </p:nvSpPr>
        <p:spPr>
          <a:xfrm>
            <a:off x="7104503" y="4182292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위험도를 바탕으로 최종 위험구역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곳을 도출</a:t>
            </a:r>
          </a:p>
        </p:txBody>
      </p:sp>
    </p:spTree>
    <p:extLst>
      <p:ext uri="{BB962C8B-B14F-4D97-AF65-F5344CB8AC3E}">
        <p14:creationId xmlns:p14="http://schemas.microsoft.com/office/powerpoint/2010/main" val="254701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DDDE87-C0AA-443D-AD99-9194FC0124DE}"/>
              </a:ext>
            </a:extLst>
          </p:cNvPr>
          <p:cNvSpPr/>
          <p:nvPr/>
        </p:nvSpPr>
        <p:spPr>
          <a:xfrm>
            <a:off x="6829768" y="5254035"/>
            <a:ext cx="1818932" cy="324438"/>
          </a:xfrm>
          <a:prstGeom prst="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A61EFB-73C8-4294-87AF-C2CEA467AE27}"/>
              </a:ext>
            </a:extLst>
          </p:cNvPr>
          <p:cNvSpPr/>
          <p:nvPr/>
        </p:nvSpPr>
        <p:spPr>
          <a:xfrm>
            <a:off x="9484891" y="5256159"/>
            <a:ext cx="1818932" cy="324438"/>
          </a:xfrm>
          <a:prstGeom prst="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6337"/>
            <a:ext cx="311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2-4.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81334-3544-49E6-809D-7F3026E5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65039A4-7435-45D9-A7EB-9E8FEF4DD335}"/>
              </a:ext>
            </a:extLst>
          </p:cNvPr>
          <p:cNvCxnSpPr/>
          <p:nvPr/>
        </p:nvCxnSpPr>
        <p:spPr>
          <a:xfrm>
            <a:off x="80437" y="1704672"/>
            <a:ext cx="53621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">
            <a:extLst>
              <a:ext uri="{FF2B5EF4-FFF2-40B4-BE49-F238E27FC236}">
                <a16:creationId xmlns:a16="http://schemas.microsoft.com/office/drawing/2014/main" id="{17019788-1328-412B-BF22-7781C636F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0AC52B0C-8917-4B94-AA8C-238281896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ED374C1C-FC3C-46D0-9F15-A3EB545A4D68}"/>
              </a:ext>
            </a:extLst>
          </p:cNvPr>
          <p:cNvSpPr/>
          <p:nvPr/>
        </p:nvSpPr>
        <p:spPr>
          <a:xfrm>
            <a:off x="358069" y="1493025"/>
            <a:ext cx="11475868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051BA185-2F02-4E02-A766-30E73B314FF8}"/>
              </a:ext>
            </a:extLst>
          </p:cNvPr>
          <p:cNvSpPr/>
          <p:nvPr/>
        </p:nvSpPr>
        <p:spPr>
          <a:xfrm>
            <a:off x="7588169" y="1493025"/>
            <a:ext cx="4245766" cy="569342"/>
          </a:xfrm>
          <a:prstGeom prst="chevron">
            <a:avLst/>
          </a:prstGeom>
          <a:solidFill>
            <a:srgbClr val="72BB2A"/>
          </a:solidFill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 모델 선정 및 결과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4E60DD8C-2B4C-46B1-8BC5-4ED843A1D209}"/>
              </a:ext>
            </a:extLst>
          </p:cNvPr>
          <p:cNvSpPr/>
          <p:nvPr/>
        </p:nvSpPr>
        <p:spPr>
          <a:xfrm>
            <a:off x="358067" y="1493025"/>
            <a:ext cx="3556710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선정</a:t>
            </a: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F06F12AC-7A04-43AB-A26A-4A149D9EC622}"/>
              </a:ext>
            </a:extLst>
          </p:cNvPr>
          <p:cNvSpPr/>
          <p:nvPr/>
        </p:nvSpPr>
        <p:spPr>
          <a:xfrm>
            <a:off x="3630416" y="1493025"/>
            <a:ext cx="4245766" cy="569342"/>
          </a:xfrm>
          <a:prstGeom prst="chevron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06B5E-EFA5-42DE-A023-EABB42239CD6}"/>
              </a:ext>
            </a:extLst>
          </p:cNvPr>
          <p:cNvSpPr txBox="1"/>
          <p:nvPr/>
        </p:nvSpPr>
        <p:spPr>
          <a:xfrm>
            <a:off x="358067" y="215739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좌표 제시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7A951C-FC9D-4B86-89C6-E775BD4A3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3" y="2775169"/>
            <a:ext cx="5362112" cy="1839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9A390E-1F53-486F-8669-BF2A9C6853C1}"/>
              </a:ext>
            </a:extLst>
          </p:cNvPr>
          <p:cNvSpPr txBox="1"/>
          <p:nvPr/>
        </p:nvSpPr>
        <p:spPr>
          <a:xfrm>
            <a:off x="637662" y="2475542"/>
            <a:ext cx="4802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기본적으로 위험지역 좌표는 사고격자의 중심좌표로 제시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EEC4B-CC87-423F-BAF2-322AAF35BA49}"/>
              </a:ext>
            </a:extLst>
          </p:cNvPr>
          <p:cNvSpPr txBox="1"/>
          <p:nvPr/>
        </p:nvSpPr>
        <p:spPr>
          <a:xfrm>
            <a:off x="3107538" y="5104343"/>
            <a:ext cx="30428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사고격자가 도로 끝에 걸쳐 있을 경우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걸쳐 있는 도로의 중심좌표로 제시</a:t>
            </a:r>
          </a:p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7823985-58D0-48DD-A9B5-BD7303B4E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5" y="4625459"/>
            <a:ext cx="2140754" cy="175798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1AE7734-670A-43D9-814E-A13D6CA78A49}"/>
              </a:ext>
            </a:extLst>
          </p:cNvPr>
          <p:cNvSpPr/>
          <p:nvPr/>
        </p:nvSpPr>
        <p:spPr>
          <a:xfrm>
            <a:off x="2616873" y="5167121"/>
            <a:ext cx="490665" cy="438150"/>
          </a:xfrm>
          <a:prstGeom prst="rightArrow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EE3BD-A4A8-4752-AE30-902AD89A38B7}"/>
              </a:ext>
            </a:extLst>
          </p:cNvPr>
          <p:cNvSpPr txBox="1"/>
          <p:nvPr/>
        </p:nvSpPr>
        <p:spPr>
          <a:xfrm>
            <a:off x="6150359" y="2194880"/>
            <a:ext cx="135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범위 설정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9763291-8402-44F9-937B-29D1F2A07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84" y="3226068"/>
            <a:ext cx="2117294" cy="19411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A6621D-13C7-4ED9-8D57-F1E00F083D77}"/>
              </a:ext>
            </a:extLst>
          </p:cNvPr>
          <p:cNvSpPr txBox="1"/>
          <p:nvPr/>
        </p:nvSpPr>
        <p:spPr>
          <a:xfrm>
            <a:off x="6287710" y="2521708"/>
            <a:ext cx="4919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사고격자가 어린이보호구역에 걸친 경우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100M</a:t>
            </a: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사고격자가 어린이보호구역에 걸치지 않은 경우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반경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50M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A0ADA7B-093F-4C03-9A35-8A5F0AB33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710" y="3225935"/>
            <a:ext cx="2117294" cy="19414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271E6F1-0686-4B15-B4DB-5E0D47DD4095}"/>
              </a:ext>
            </a:extLst>
          </p:cNvPr>
          <p:cNvSpPr txBox="1"/>
          <p:nvPr/>
        </p:nvSpPr>
        <p:spPr>
          <a:xfrm>
            <a:off x="6991065" y="5239919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반경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50M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5BFB61-BCB9-4653-8D9C-25F9B370A30B}"/>
              </a:ext>
            </a:extLst>
          </p:cNvPr>
          <p:cNvSpPr txBox="1"/>
          <p:nvPr/>
        </p:nvSpPr>
        <p:spPr>
          <a:xfrm>
            <a:off x="9702501" y="5254035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반경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100M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846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6337"/>
            <a:ext cx="735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2-5.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교통안전시설물 설치 후보지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 선정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81334-3544-49E6-809D-7F3026E5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CA17919-003C-439F-A2B3-3F850B411BF7}"/>
              </a:ext>
            </a:extLst>
          </p:cNvPr>
          <p:cNvSpPr/>
          <p:nvPr/>
        </p:nvSpPr>
        <p:spPr>
          <a:xfrm>
            <a:off x="358067" y="1515189"/>
            <a:ext cx="11475868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15084A83-0B5A-4CEE-875E-BF3920987FFE}"/>
              </a:ext>
            </a:extLst>
          </p:cNvPr>
          <p:cNvSpPr/>
          <p:nvPr/>
        </p:nvSpPr>
        <p:spPr>
          <a:xfrm>
            <a:off x="7588167" y="1515189"/>
            <a:ext cx="4245766" cy="569342"/>
          </a:xfrm>
          <a:prstGeom prst="chevron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스코어가 높은 어린이보호구역 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 선정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E0AC3D90-9C62-47FA-9D37-D637AEEEA16E}"/>
              </a:ext>
            </a:extLst>
          </p:cNvPr>
          <p:cNvSpPr/>
          <p:nvPr/>
        </p:nvSpPr>
        <p:spPr>
          <a:xfrm>
            <a:off x="358065" y="1515189"/>
            <a:ext cx="3556710" cy="569342"/>
          </a:xfrm>
          <a:prstGeom prst="homePlate">
            <a:avLst/>
          </a:prstGeom>
          <a:solidFill>
            <a:srgbClr val="72BB2A"/>
          </a:solidFill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 선정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F8717FE-522D-4C02-A7AE-653C3F3BF5A9}"/>
              </a:ext>
            </a:extLst>
          </p:cNvPr>
          <p:cNvSpPr/>
          <p:nvPr/>
        </p:nvSpPr>
        <p:spPr>
          <a:xfrm>
            <a:off x="3630414" y="1515189"/>
            <a:ext cx="4245766" cy="569342"/>
          </a:xfrm>
          <a:prstGeom prst="chevron">
            <a:avLst/>
          </a:prstGeom>
          <a:solidFill>
            <a:srgbClr val="72BB2A"/>
          </a:solidFill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스코어 데이터 생성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27FB40-03F1-493C-B80C-768002F1210C}"/>
              </a:ext>
            </a:extLst>
          </p:cNvPr>
          <p:cNvSpPr/>
          <p:nvPr/>
        </p:nvSpPr>
        <p:spPr>
          <a:xfrm>
            <a:off x="358065" y="2801938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 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35B58B-D6B3-417A-AD29-C944FA008758}"/>
              </a:ext>
            </a:extLst>
          </p:cNvPr>
          <p:cNvSpPr/>
          <p:nvPr/>
        </p:nvSpPr>
        <p:spPr>
          <a:xfrm>
            <a:off x="1735716" y="2801938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 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3F6B55-FDEB-4A7E-A1EB-429A5280D892}"/>
              </a:ext>
            </a:extLst>
          </p:cNvPr>
          <p:cNvSpPr/>
          <p:nvPr/>
        </p:nvSpPr>
        <p:spPr>
          <a:xfrm>
            <a:off x="3113368" y="2801938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E3A20F-1FD0-4E52-982E-43D0856421BB}"/>
              </a:ext>
            </a:extLst>
          </p:cNvPr>
          <p:cNvSpPr/>
          <p:nvPr/>
        </p:nvSpPr>
        <p:spPr>
          <a:xfrm>
            <a:off x="4491020" y="2801938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 종류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33B0F0-7312-43B0-AFDB-BE28607B9071}"/>
              </a:ext>
            </a:extLst>
          </p:cNvPr>
          <p:cNvSpPr/>
          <p:nvPr/>
        </p:nvSpPr>
        <p:spPr>
          <a:xfrm>
            <a:off x="358065" y="4055199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대수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D7F941-B11C-4504-BC4F-E52952A4ABB7}"/>
              </a:ext>
            </a:extLst>
          </p:cNvPr>
          <p:cNvSpPr/>
          <p:nvPr/>
        </p:nvSpPr>
        <p:spPr>
          <a:xfrm>
            <a:off x="1735716" y="4055199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 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2C915-70FA-41C3-B634-9C73AED8C1C8}"/>
              </a:ext>
            </a:extLst>
          </p:cNvPr>
          <p:cNvSpPr/>
          <p:nvPr/>
        </p:nvSpPr>
        <p:spPr>
          <a:xfrm>
            <a:off x="3113368" y="4055199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고통사고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ED1188-1C26-47FD-86E2-0F4FE225D4AD}"/>
              </a:ext>
            </a:extLst>
          </p:cNvPr>
          <p:cNvSpPr/>
          <p:nvPr/>
        </p:nvSpPr>
        <p:spPr>
          <a:xfrm>
            <a:off x="4491020" y="4055199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과속방지턱 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7AF19B-C5CC-4CF1-A21E-8A4028B52F4B}"/>
              </a:ext>
            </a:extLst>
          </p:cNvPr>
          <p:cNvSpPr/>
          <p:nvPr/>
        </p:nvSpPr>
        <p:spPr>
          <a:xfrm>
            <a:off x="358065" y="5308460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이동형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단속 횟수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B86A45-2BFC-4BF9-9F17-02735200A613}"/>
              </a:ext>
            </a:extLst>
          </p:cNvPr>
          <p:cNvSpPr/>
          <p:nvPr/>
        </p:nvSpPr>
        <p:spPr>
          <a:xfrm>
            <a:off x="1735716" y="5308460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57F757-29CE-4F02-8821-7341DF67DA62}"/>
              </a:ext>
            </a:extLst>
          </p:cNvPr>
          <p:cNvSpPr/>
          <p:nvPr/>
        </p:nvSpPr>
        <p:spPr>
          <a:xfrm>
            <a:off x="3113368" y="5308460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유소년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거주인구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3C9ADD-22EF-4F68-A1AE-379D015F9454}"/>
              </a:ext>
            </a:extLst>
          </p:cNvPr>
          <p:cNvSpPr/>
          <p:nvPr/>
        </p:nvSpPr>
        <p:spPr>
          <a:xfrm>
            <a:off x="4491020" y="5308460"/>
            <a:ext cx="1343025" cy="1181100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등록차량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B276E-D2BA-401C-960C-8F8707FA69E6}"/>
              </a:ext>
            </a:extLst>
          </p:cNvPr>
          <p:cNvSpPr txBox="1"/>
          <p:nvPr/>
        </p:nvSpPr>
        <p:spPr>
          <a:xfrm>
            <a:off x="402152" y="2135458"/>
            <a:ext cx="51684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 설정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보호구역 위치와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시설물 개수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차량데이터를 선정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89FB09-6036-4F26-B7F0-160F4DA286B4}"/>
              </a:ext>
            </a:extLst>
          </p:cNvPr>
          <p:cNvSpPr txBox="1"/>
          <p:nvPr/>
        </p:nvSpPr>
        <p:spPr>
          <a:xfrm>
            <a:off x="6096000" y="2135458"/>
            <a:ext cx="59955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스코어 데이터 생성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컬럼에 따라 컬럼 내부 종류의 개수를 토대로 임의로 스코어링 범위 지정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E3552C-2BAC-4BA7-8E5F-B2741CFE17E7}"/>
              </a:ext>
            </a:extLst>
          </p:cNvPr>
          <p:cNvSpPr/>
          <p:nvPr/>
        </p:nvSpPr>
        <p:spPr>
          <a:xfrm>
            <a:off x="6357957" y="2800305"/>
            <a:ext cx="1834324" cy="1702814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시설종류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특수학교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어린이집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유치원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초등학교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0.5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140CFF-0B45-4C0D-B44C-9D08F082FDF5}"/>
              </a:ext>
            </a:extLst>
          </p:cNvPr>
          <p:cNvSpPr/>
          <p:nvPr/>
        </p:nvSpPr>
        <p:spPr>
          <a:xfrm>
            <a:off x="8259521" y="2800305"/>
            <a:ext cx="1834324" cy="1702814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설치대수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DB5116-24B5-4AB6-83A3-2DA410F23344}"/>
              </a:ext>
            </a:extLst>
          </p:cNvPr>
          <p:cNvSpPr/>
          <p:nvPr/>
        </p:nvSpPr>
        <p:spPr>
          <a:xfrm>
            <a:off x="10161085" y="2800305"/>
            <a:ext cx="1834324" cy="1702814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보호구역도로폭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~6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초과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C3B4C1-3868-4E48-82A1-A083A08830F8}"/>
              </a:ext>
            </a:extLst>
          </p:cNvPr>
          <p:cNvSpPr/>
          <p:nvPr/>
        </p:nvSpPr>
        <p:spPr>
          <a:xfrm>
            <a:off x="6357957" y="4553441"/>
            <a:ext cx="1834324" cy="1702814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과속방지턱 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46AF4A-7D17-4084-A27C-90314EE1E0F1}"/>
              </a:ext>
            </a:extLst>
          </p:cNvPr>
          <p:cNvSpPr/>
          <p:nvPr/>
        </p:nvSpPr>
        <p:spPr>
          <a:xfrm>
            <a:off x="8259521" y="4553441"/>
            <a:ext cx="1834324" cy="1702814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이동형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단속횟수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이상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:0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F6D141-AEC3-4C1A-B84E-FE2874FE62F9}"/>
              </a:ext>
            </a:extLst>
          </p:cNvPr>
          <p:cNvSpPr/>
          <p:nvPr/>
        </p:nvSpPr>
        <p:spPr>
          <a:xfrm>
            <a:off x="10161085" y="4553441"/>
            <a:ext cx="1834324" cy="1702814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유동인구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~25%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~75%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75%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초과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149546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6337"/>
            <a:ext cx="735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2-5.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교통안전시설물 설치 후보지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 선정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81334-3544-49E6-809D-7F3026E5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1CA17919-003C-439F-A2B3-3F850B411BF7}"/>
              </a:ext>
            </a:extLst>
          </p:cNvPr>
          <p:cNvSpPr/>
          <p:nvPr/>
        </p:nvSpPr>
        <p:spPr>
          <a:xfrm>
            <a:off x="358067" y="1515189"/>
            <a:ext cx="11475868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15084A83-0B5A-4CEE-875E-BF3920987FFE}"/>
              </a:ext>
            </a:extLst>
          </p:cNvPr>
          <p:cNvSpPr/>
          <p:nvPr/>
        </p:nvSpPr>
        <p:spPr>
          <a:xfrm>
            <a:off x="7588167" y="1515189"/>
            <a:ext cx="4245766" cy="569342"/>
          </a:xfrm>
          <a:prstGeom prst="chevron">
            <a:avLst/>
          </a:prstGeom>
          <a:solidFill>
            <a:srgbClr val="72BB2A"/>
          </a:solidFill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스코어가 높은 어린이보호구역 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 선정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E0AC3D90-9C62-47FA-9D37-D637AEEEA16E}"/>
              </a:ext>
            </a:extLst>
          </p:cNvPr>
          <p:cNvSpPr/>
          <p:nvPr/>
        </p:nvSpPr>
        <p:spPr>
          <a:xfrm>
            <a:off x="358065" y="1515189"/>
            <a:ext cx="3556710" cy="569342"/>
          </a:xfrm>
          <a:prstGeom prst="homePlate">
            <a:avLst/>
          </a:prstGeom>
          <a:noFill/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 선정</a:t>
            </a: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F8717FE-522D-4C02-A7AE-653C3F3BF5A9}"/>
              </a:ext>
            </a:extLst>
          </p:cNvPr>
          <p:cNvSpPr/>
          <p:nvPr/>
        </p:nvSpPr>
        <p:spPr>
          <a:xfrm>
            <a:off x="3630414" y="1515189"/>
            <a:ext cx="4245766" cy="569342"/>
          </a:xfrm>
          <a:prstGeom prst="chevron">
            <a:avLst/>
          </a:prstGeom>
          <a:solidFill>
            <a:srgbClr val="72BB2A"/>
          </a:solidFill>
          <a:ln w="28575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스코어 데이터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616ACA-5908-4919-9EA1-118640E58911}"/>
              </a:ext>
            </a:extLst>
          </p:cNvPr>
          <p:cNvSpPr/>
          <p:nvPr/>
        </p:nvSpPr>
        <p:spPr>
          <a:xfrm>
            <a:off x="358065" y="2453301"/>
            <a:ext cx="1834324" cy="1702814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유소년 거주인구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~25%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~75%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이하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75%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초과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0.8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E586D4-ED74-4F28-A12B-08B6B4CAB74C}"/>
              </a:ext>
            </a:extLst>
          </p:cNvPr>
          <p:cNvSpPr/>
          <p:nvPr/>
        </p:nvSpPr>
        <p:spPr>
          <a:xfrm>
            <a:off x="2259629" y="2453301"/>
            <a:ext cx="1834324" cy="1702814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등록차량대수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~25%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~75%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이하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75%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초과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0.8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96FF7E-0A2E-4C3F-9348-F965BD24FBEB}"/>
              </a:ext>
            </a:extLst>
          </p:cNvPr>
          <p:cNvSpPr/>
          <p:nvPr/>
        </p:nvSpPr>
        <p:spPr>
          <a:xfrm>
            <a:off x="4161193" y="2453301"/>
            <a:ext cx="1834324" cy="1702814"/>
          </a:xfrm>
          <a:prstGeom prst="rect">
            <a:avLst/>
          </a:prstGeom>
          <a:solidFill>
            <a:srgbClr val="72BB2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어린이교통사고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횟수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이상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3719978-964F-44E7-A6F5-CBD2EA1076D0}"/>
              </a:ext>
            </a:extLst>
          </p:cNvPr>
          <p:cNvSpPr/>
          <p:nvPr/>
        </p:nvSpPr>
        <p:spPr>
          <a:xfrm>
            <a:off x="2525514" y="4264239"/>
            <a:ext cx="1104900" cy="1018461"/>
          </a:xfrm>
          <a:prstGeom prst="downArrow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F20EA24-07CD-493F-B983-627CDE2EE5FE}"/>
              </a:ext>
            </a:extLst>
          </p:cNvPr>
          <p:cNvSpPr/>
          <p:nvPr/>
        </p:nvSpPr>
        <p:spPr>
          <a:xfrm>
            <a:off x="233833" y="5342811"/>
            <a:ext cx="5862167" cy="1364216"/>
          </a:xfrm>
          <a:prstGeom prst="roundRect">
            <a:avLst/>
          </a:prstGeom>
          <a:noFill/>
          <a:ln w="57150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3645F-BA9D-4B26-8BD3-88E403D4DE17}"/>
              </a:ext>
            </a:extLst>
          </p:cNvPr>
          <p:cNvSpPr txBox="1"/>
          <p:nvPr/>
        </p:nvSpPr>
        <p:spPr>
          <a:xfrm>
            <a:off x="700965" y="5546066"/>
            <a:ext cx="539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스코어 데이터를 상관 관계가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이상인 데이터와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어린이교통사고 횟수 컬럼은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*10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으로  가중치 생성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가중치에서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*10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해주고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소수점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반올림함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52C1A-1CCF-4DCF-99A4-6E0085A33FC7}"/>
              </a:ext>
            </a:extLst>
          </p:cNvPr>
          <p:cNvSpPr txBox="1"/>
          <p:nvPr/>
        </p:nvSpPr>
        <p:spPr>
          <a:xfrm>
            <a:off x="6096000" y="2165017"/>
            <a:ext cx="419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스코어가 높은 어린이보호구역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 선정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4441E58-114E-492D-A65F-6663ABE26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70" y="2614835"/>
            <a:ext cx="2638425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2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04D7F3E-0250-4072-883D-5A3A5DF73214}"/>
              </a:ext>
            </a:extLst>
          </p:cNvPr>
          <p:cNvSpPr/>
          <p:nvPr/>
        </p:nvSpPr>
        <p:spPr>
          <a:xfrm>
            <a:off x="9761613" y="1952794"/>
            <a:ext cx="923364" cy="308088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4B16A5F-F403-4E55-976A-3A8667B363CF}"/>
              </a:ext>
            </a:extLst>
          </p:cNvPr>
          <p:cNvSpPr/>
          <p:nvPr/>
        </p:nvSpPr>
        <p:spPr>
          <a:xfrm>
            <a:off x="7438267" y="1952794"/>
            <a:ext cx="923364" cy="3080888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6337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3-1. 1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 과제 요약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F090D7-2622-478A-8961-5756B3647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E6635F01-B246-4037-B59C-6162732CE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" y="1861399"/>
            <a:ext cx="6094784" cy="365189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81E5D2-D337-461A-8AD6-660EFD3AB4BE}"/>
              </a:ext>
            </a:extLst>
          </p:cNvPr>
          <p:cNvSpPr/>
          <p:nvPr/>
        </p:nvSpPr>
        <p:spPr>
          <a:xfrm>
            <a:off x="6734122" y="1861399"/>
            <a:ext cx="5100375" cy="608088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교통사고 다발 구역 중 기존 어린이 보호구역과 겹치지 않는 후보 격자 지역 존재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89197DA-66DC-4620-9B1B-77F1EDEF3BBD}"/>
              </a:ext>
            </a:extLst>
          </p:cNvPr>
          <p:cNvSpPr/>
          <p:nvPr/>
        </p:nvSpPr>
        <p:spPr>
          <a:xfrm>
            <a:off x="6734122" y="2820912"/>
            <a:ext cx="5100375" cy="608088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건물 및 시설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 정보를 활용하여 사고 예측 모델링을 진행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4E7980-1BFB-4AC6-950E-7CAA91B541A2}"/>
              </a:ext>
            </a:extLst>
          </p:cNvPr>
          <p:cNvSpPr/>
          <p:nvPr/>
        </p:nvSpPr>
        <p:spPr>
          <a:xfrm>
            <a:off x="6734122" y="3863059"/>
            <a:ext cx="5100375" cy="608088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최적의 모델 선정 후 예측 사고 건수와 실제 발생한 사고 건수 비교를 통해 위험도 계산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E61E765-4651-4F5A-AF73-4C9AB5C9B56F}"/>
              </a:ext>
            </a:extLst>
          </p:cNvPr>
          <p:cNvSpPr/>
          <p:nvPr/>
        </p:nvSpPr>
        <p:spPr>
          <a:xfrm>
            <a:off x="6734122" y="4905206"/>
            <a:ext cx="5100375" cy="608088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위험도에 따라 기존 어린이 보호구역 외 어린이 교통사고 위험지역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개소 제시</a:t>
            </a:r>
          </a:p>
        </p:txBody>
      </p:sp>
    </p:spTree>
    <p:extLst>
      <p:ext uri="{BB962C8B-B14F-4D97-AF65-F5344CB8AC3E}">
        <p14:creationId xmlns:p14="http://schemas.microsoft.com/office/powerpoint/2010/main" val="349658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5F9701-48DF-4FC6-99D7-D9D0FC567EA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28574" y="102103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BA049-711C-4E79-B6E5-EECE68B18EBB}"/>
              </a:ext>
            </a:extLst>
          </p:cNvPr>
          <p:cNvSpPr txBox="1"/>
          <p:nvPr/>
        </p:nvSpPr>
        <p:spPr>
          <a:xfrm>
            <a:off x="135147" y="819150"/>
            <a:ext cx="199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배경설명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E62ECE-CA5A-497A-9D52-52291F487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F767CC-F7BA-411E-AFA7-81D7189A494E}"/>
              </a:ext>
            </a:extLst>
          </p:cNvPr>
          <p:cNvSpPr txBox="1"/>
          <p:nvPr/>
        </p:nvSpPr>
        <p:spPr>
          <a:xfrm>
            <a:off x="285750" y="1280815"/>
            <a:ext cx="10184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0883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보호구역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 초등학교 및 유치원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어린이집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학원 등 </a:t>
            </a:r>
            <a:r>
              <a:rPr lang="ko-KR" altLang="en-US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</a:t>
            </a:r>
            <a:r>
              <a:rPr lang="en-US" altLang="ko-KR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r>
              <a:rPr lang="ko-KR" altLang="en-US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미만 어린이시설 주변도로 중 일정구간</a:t>
            </a:r>
            <a:r>
              <a:rPr lang="ko-KR" altLang="en-US" dirty="0">
                <a:solidFill>
                  <a:srgbClr val="20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lang="en-US" altLang="ko-KR" b="1" dirty="0">
              <a:solidFill>
                <a:srgbClr val="0088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보호구역으로 지정하여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교통안전시설물 및 도로부속물 설치로 </a:t>
            </a:r>
            <a:r>
              <a:rPr lang="ko-KR" altLang="en-US" dirty="0">
                <a:solidFill>
                  <a:srgbClr val="20212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어린이의 </a:t>
            </a:r>
            <a:r>
              <a:rPr lang="ko-KR" altLang="en-US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통학공간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확보하여 </a:t>
            </a:r>
            <a:endParaRPr lang="en-US" altLang="ko-KR" b="0" i="0" dirty="0">
              <a:solidFill>
                <a:srgbClr val="202124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교통사고를 예방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위한 제도이며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스쿨존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(School Zone)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이라고도 한다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60CB42-3EAC-4F79-883C-19AC7F0C40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4" r="20346"/>
          <a:stretch/>
        </p:blipFill>
        <p:spPr>
          <a:xfrm>
            <a:off x="7509164" y="2204145"/>
            <a:ext cx="3451752" cy="3398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54491-8710-4F04-8356-57C33A4E6EBA}"/>
              </a:ext>
            </a:extLst>
          </p:cNvPr>
          <p:cNvSpPr txBox="1"/>
          <p:nvPr/>
        </p:nvSpPr>
        <p:spPr>
          <a:xfrm>
            <a:off x="622180" y="5400638"/>
            <a:ext cx="4721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출처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교통사고분석시스템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보행자 교통사고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5CF15DF-14C4-4735-9786-16ABED6A7BA1}"/>
              </a:ext>
            </a:extLst>
          </p:cNvPr>
          <p:cNvSpPr/>
          <p:nvPr/>
        </p:nvSpPr>
        <p:spPr>
          <a:xfrm>
            <a:off x="352425" y="5665141"/>
            <a:ext cx="11487150" cy="640408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교통사고는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년도를 기점으로 다시 증가하며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오산시에도 지난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537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건의 사고 발생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시설 중 어린이보호구역 지정은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25%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가량으로 턱없이 낮기때문에 보호구역이 더 필요함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240C67-EE78-44D8-A1E2-2378D4A16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1504" r="8788" b="5184"/>
          <a:stretch/>
        </p:blipFill>
        <p:spPr>
          <a:xfrm>
            <a:off x="500656" y="2292101"/>
            <a:ext cx="5290544" cy="3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49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6337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3-2. 2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 과제 요약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672574-3285-4C22-88B7-67C9D5CB4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510F9C-1922-4BE6-B25E-45827A31B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6" y="1823904"/>
            <a:ext cx="5798494" cy="3689390"/>
          </a:xfrm>
          <a:prstGeom prst="rect">
            <a:avLst/>
          </a:prstGeom>
        </p:spPr>
      </p:pic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4A333DEB-6E40-47F5-A695-A2A492CC9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395523"/>
              </p:ext>
            </p:extLst>
          </p:nvPr>
        </p:nvGraphicFramePr>
        <p:xfrm>
          <a:off x="6212264" y="1823902"/>
          <a:ext cx="5848808" cy="3689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404">
                  <a:extLst>
                    <a:ext uri="{9D8B030D-6E8A-4147-A177-3AD203B41FA5}">
                      <a16:colId xmlns:a16="http://schemas.microsoft.com/office/drawing/2014/main" val="2425031608"/>
                    </a:ext>
                  </a:extLst>
                </a:gridCol>
                <a:gridCol w="2924404">
                  <a:extLst>
                    <a:ext uri="{9D8B030D-6E8A-4147-A177-3AD203B41FA5}">
                      <a16:colId xmlns:a16="http://schemas.microsoft.com/office/drawing/2014/main" val="288448826"/>
                    </a:ext>
                  </a:extLst>
                </a:gridCol>
              </a:tblGrid>
              <a:tr h="476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설치시설물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표시색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77545"/>
                  </a:ext>
                </a:extLst>
              </a:tr>
              <a:tr h="476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과속단속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CCTV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빨강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82652"/>
                  </a:ext>
                </a:extLst>
              </a:tr>
              <a:tr h="476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가드휀스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주황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37924"/>
                  </a:ext>
                </a:extLst>
              </a:tr>
              <a:tr h="476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과속방지턱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노랑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3963"/>
                  </a:ext>
                </a:extLst>
              </a:tr>
              <a:tr h="83308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교통안전표지판</a:t>
                      </a:r>
                      <a:endParaRPr lang="en-US" altLang="ko-KR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r>
                        <a:rPr lang="en-US" altLang="ko-KR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어린이보호구역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초록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41867"/>
                  </a:ext>
                </a:extLst>
              </a:tr>
              <a:tr h="476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미끄럼방지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파랑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245813"/>
                  </a:ext>
                </a:extLst>
              </a:tr>
              <a:tr h="476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불법주정차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CCTV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보라</a:t>
                      </a: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980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971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936337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3-3.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활용방안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0ADF6-B655-4A8B-94D6-58D556A47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4876BB-7449-432C-9E77-314E4BF69028}"/>
              </a:ext>
            </a:extLst>
          </p:cNvPr>
          <p:cNvSpPr/>
          <p:nvPr/>
        </p:nvSpPr>
        <p:spPr>
          <a:xfrm>
            <a:off x="257175" y="1515190"/>
            <a:ext cx="11487150" cy="1724884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A7C311-AB9C-473B-B9ED-D07B60DA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7" y="1515189"/>
            <a:ext cx="1724885" cy="172488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0FB10C-A9F4-4B10-8C05-5E68965403DA}"/>
              </a:ext>
            </a:extLst>
          </p:cNvPr>
          <p:cNvSpPr/>
          <p:nvPr/>
        </p:nvSpPr>
        <p:spPr>
          <a:xfrm>
            <a:off x="257175" y="3601035"/>
            <a:ext cx="11487150" cy="1724884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5425F-C231-4803-B656-3301706B7E8A}"/>
              </a:ext>
            </a:extLst>
          </p:cNvPr>
          <p:cNvSpPr txBox="1"/>
          <p:nvPr/>
        </p:nvSpPr>
        <p:spPr>
          <a:xfrm>
            <a:off x="2179058" y="1975116"/>
            <a:ext cx="9467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오산시의 행정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지리적 특징을 반영한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통해 제시한  어린이교통사고 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다발지역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군데를 새로운 어린이보호구역으로 선정함으로써 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잠재적인 어린이 교통사고 가능성을 예방할 수 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B96B0F-F35A-4722-B7DD-18A717679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3601035"/>
            <a:ext cx="1707992" cy="17079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7333EA-9701-4D5D-941B-70FBF795212F}"/>
              </a:ext>
            </a:extLst>
          </p:cNvPr>
          <p:cNvSpPr txBox="1"/>
          <p:nvPr/>
        </p:nvSpPr>
        <p:spPr>
          <a:xfrm>
            <a:off x="2346167" y="4126480"/>
            <a:ext cx="9467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오산시에서 현재 지정된 어린이보호구역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군데의 교통시설물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환경 등을 고려한 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 모델링을 통해 어린이보호구역을 체계적으로 재정비하여 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어린이의 안전한 통학을 가능케 할 수 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73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0426293-B59F-41C6-9746-DFF9C1019B7C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008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4CD76-5A07-4B81-83A3-391E561A15C3}"/>
              </a:ext>
            </a:extLst>
          </p:cNvPr>
          <p:cNvSpPr txBox="1"/>
          <p:nvPr/>
        </p:nvSpPr>
        <p:spPr>
          <a:xfrm>
            <a:off x="133350" y="936337"/>
            <a:ext cx="237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1-2.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오산시 특징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6A653B-1212-4949-82B2-DF3316DB2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508E7E-6B47-44A7-BB09-B57017A5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" y="1749712"/>
            <a:ext cx="5348797" cy="4555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841E53-1C32-4E83-9711-9857CBB259D6}"/>
              </a:ext>
            </a:extLst>
          </p:cNvPr>
          <p:cNvSpPr txBox="1"/>
          <p:nvPr/>
        </p:nvSpPr>
        <p:spPr>
          <a:xfrm>
            <a:off x="6184323" y="1398002"/>
            <a:ext cx="5276850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오산시 브랜드 </a:t>
            </a:r>
            <a:r>
              <a:rPr lang="en-US" altLang="ko-KR" sz="2000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“</a:t>
            </a:r>
            <a:r>
              <a:rPr lang="ko-KR" altLang="en-US" sz="2000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교육도시 오산</a:t>
            </a:r>
            <a:r>
              <a:rPr lang="en-US" altLang="ko-KR" sz="2000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2000" b="1" dirty="0">
              <a:solidFill>
                <a:srgbClr val="0088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2011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혁신교육지구 선정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평생학습도시선정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교육부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아동친화도시 인증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유니세프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2019~2020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미래교육 오산국제포럼 개최</a:t>
            </a:r>
            <a:endParaRPr lang="en-US" altLang="ko-KR" sz="2000" b="0" i="0" dirty="0">
              <a:solidFill>
                <a:srgbClr val="2429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0" i="0" dirty="0">
              <a:solidFill>
                <a:srgbClr val="2429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2429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‘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특별교육도시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로써 여러 지능형 솔루션을 활용해 </a:t>
            </a:r>
            <a:r>
              <a:rPr lang="ko-KR" altLang="en-US" sz="2000" b="1" dirty="0">
                <a:solidFill>
                  <a:srgbClr val="0088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아동이 안전하고 행복하게 교육을 받을 수 있는 스마트 교육도시 구축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위해 노력 중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24292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0" i="0" dirty="0">
              <a:solidFill>
                <a:srgbClr val="2429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24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0426293-B59F-41C6-9746-DFF9C1019B7C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008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4CD76-5A07-4B81-83A3-391E561A15C3}"/>
              </a:ext>
            </a:extLst>
          </p:cNvPr>
          <p:cNvSpPr txBox="1"/>
          <p:nvPr/>
        </p:nvSpPr>
        <p:spPr>
          <a:xfrm>
            <a:off x="133350" y="936337"/>
            <a:ext cx="689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1-3.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목적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6A653B-1212-4949-82B2-DF3316DB2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762EEB-C2A0-406E-81A5-77030BFA53E6}"/>
              </a:ext>
            </a:extLst>
          </p:cNvPr>
          <p:cNvSpPr/>
          <p:nvPr/>
        </p:nvSpPr>
        <p:spPr>
          <a:xfrm>
            <a:off x="762001" y="1515189"/>
            <a:ext cx="10439400" cy="2667000"/>
          </a:xfrm>
          <a:prstGeom prst="roundRect">
            <a:avLst/>
          </a:prstGeom>
          <a:noFill/>
          <a:ln w="57150">
            <a:solidFill>
              <a:srgbClr val="006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187562A-5EED-4905-8BC7-C5AAFB47BA48}"/>
              </a:ext>
            </a:extLst>
          </p:cNvPr>
          <p:cNvSpPr/>
          <p:nvPr/>
        </p:nvSpPr>
        <p:spPr>
          <a:xfrm>
            <a:off x="5543550" y="4324349"/>
            <a:ext cx="1104900" cy="1018461"/>
          </a:xfrm>
          <a:prstGeom prst="downArrow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7B269-0744-4A0F-A9BB-07AAF20C0FE7}"/>
              </a:ext>
            </a:extLst>
          </p:cNvPr>
          <p:cNvSpPr txBox="1"/>
          <p:nvPr/>
        </p:nvSpPr>
        <p:spPr>
          <a:xfrm>
            <a:off x="2531314" y="5342810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보호구역 외 어린이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교통사고 위험 지역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개소 제시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어린이 보호구역 중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교통안전시설물 우선 설치 지역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개소 제시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ED90F-FB55-4BAC-A02F-A5530EA395D3}"/>
              </a:ext>
            </a:extLst>
          </p:cNvPr>
          <p:cNvSpPr txBox="1"/>
          <p:nvPr/>
        </p:nvSpPr>
        <p:spPr>
          <a:xfrm>
            <a:off x="133350" y="6559867"/>
            <a:ext cx="7772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교통안전 시설물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과속단속카메라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교통안전표지판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미끄럼방지시설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적색포장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과속방지턱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i="0" dirty="0" err="1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가드휀스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B590A-E9E0-40BB-A423-2B245FC9266B}"/>
              </a:ext>
            </a:extLst>
          </p:cNvPr>
          <p:cNvSpPr txBox="1"/>
          <p:nvPr/>
        </p:nvSpPr>
        <p:spPr>
          <a:xfrm>
            <a:off x="1114985" y="2082655"/>
            <a:ext cx="10086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어린이 교통사고의 중요성이 높아지고 있으나 학교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유치원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어린이집 주변과 유아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어린이들이</a:t>
            </a:r>
            <a:r>
              <a:rPr lang="en-US" altLang="ko-KR" dirty="0">
                <a:solidFill>
                  <a:srgbClr val="2429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활동하는 </a:t>
            </a:r>
            <a:endParaRPr lang="en-US" altLang="ko-KR" b="0" i="0" dirty="0">
              <a:solidFill>
                <a:srgbClr val="2429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생활도로 및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통학로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등에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불법주정차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교통안전 시설물 </a:t>
            </a:r>
            <a:r>
              <a:rPr lang="ko-KR" altLang="en-US" b="1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미비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 여러 가지 요인으로 인해</a:t>
            </a:r>
            <a:r>
              <a:rPr lang="en-US" altLang="ko-KR" dirty="0">
                <a:solidFill>
                  <a:srgbClr val="2429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 교통사고 발생 건수는 증가하고 있으며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b="1" i="0" dirty="0" err="1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민식이법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제정 등으로 어린이 보호구역에 교통안전 시설물 설치가 의무화 되었으나</a:t>
            </a:r>
            <a:endParaRPr lang="en-US" altLang="ko-KR" b="0" i="0" dirty="0">
              <a:solidFill>
                <a:srgbClr val="24292E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구체적인 지침이 없는 점을 감안해 데이터를 기반으로 어린이 교통사고를 감소시키고자 한다</a:t>
            </a:r>
            <a:r>
              <a:rPr lang="en-US" altLang="ko-KR" b="0" i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13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49" y="936337"/>
            <a:ext cx="3455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전처리과정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635A14-5FBE-4BC4-B7D1-45B981C48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EBEAB-5BCB-4C35-8920-1E4FB1A0DB4F}"/>
              </a:ext>
            </a:extLst>
          </p:cNvPr>
          <p:cNvSpPr txBox="1"/>
          <p:nvPr/>
        </p:nvSpPr>
        <p:spPr>
          <a:xfrm>
            <a:off x="344873" y="1515189"/>
            <a:ext cx="1024923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 값이 데이터에 비해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20.CCTV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현황</a:t>
            </a:r>
            <a:endParaRPr lang="en-US" altLang="ko-KR" sz="160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학원 및 교습소 현황 데이터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교습과정명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 값을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대체</a:t>
            </a:r>
            <a:endParaRPr lang="en-US" altLang="ko-KR" sz="160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4.~7.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연령별 거주인구 격자데이터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총인구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유소년인구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생산가능인구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고령인구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2"/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격자내의 총인구를 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명으로 대체해줌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거주인구격자_총인구.fillna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(0,inplace=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/>
            <a:endParaRPr lang="en-US" altLang="ko-KR" sz="160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 값을 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미기재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대체</a:t>
            </a:r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24.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시간대별 추정 교통량 데이터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도로명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25. ~ 26.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혼잡 강도 데이터 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빈도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도로명에 대해서 결측 값 존재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27.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도로명주소 건물 데이터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건물명과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건물명이 결측 값일 경우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건물명만 결측 값인 경우는 건물명으로 대체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 데이터 </a:t>
            </a:r>
            <a:r>
              <a:rPr lang="ko-KR" altLang="en-US" sz="1600" b="1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필터링</a:t>
            </a:r>
            <a:endParaRPr lang="en-US" altLang="ko-KR" sz="1600" b="1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학교위치정보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학교가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초등학교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데이터만 필터링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60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학원 및 교습소 현황 데이터</a:t>
            </a:r>
            <a:endParaRPr lang="en-US" altLang="ko-KR" sz="160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/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업종이 학교교과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교습학원만 필터링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평생직업교육학원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교습소는 제거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2"/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필터링 리스트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6D85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6D85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중등","고등","대학","일반","성인","입시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6D85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만들어 리스트에 포함되지 않는 데이터만 추출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/>
            <a:endParaRPr lang="en-US" altLang="ko-KR" sz="160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D5634E3-E128-47B8-90D9-E8525103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65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E58BA92-749E-4883-97B6-1170CB4BF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9EC330D-DCB7-43CE-A217-FED6AF562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8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49" y="936337"/>
            <a:ext cx="3455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전처리과정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635A14-5FBE-4BC4-B7D1-45B981C48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EBEAB-5BCB-4C35-8920-1E4FB1A0DB4F}"/>
              </a:ext>
            </a:extLst>
          </p:cNvPr>
          <p:cNvSpPr txBox="1"/>
          <p:nvPr/>
        </p:nvSpPr>
        <p:spPr>
          <a:xfrm>
            <a:off x="344872" y="1515189"/>
            <a:ext cx="1122829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재구조화</a:t>
            </a:r>
            <a:endParaRPr lang="en-US" altLang="ko-KR" sz="16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FontTx/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등*하교 시간대를 </a:t>
            </a:r>
            <a:r>
              <a:rPr kumimoji="0" lang="ko-KR" altLang="ko-KR" sz="1600" b="1" u="none" strike="noStrike" cap="none" normalizeH="0" baseline="0" dirty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관심시간대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설정하여 월/시간별 데이터 전체의 평균 유동인구 계산 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0" lang="ko-KR" altLang="ko-KR" sz="1600" b="0" u="none" strike="noStrike" cap="none" normalizeH="0" baseline="0" dirty="0">
              <a:ln>
                <a:noFill/>
              </a:ln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ko-KR" altLang="en-US" sz="16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오입력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제거</a:t>
            </a:r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600" i="0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주정차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단속 데이터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2018~2020(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행정구역이 오산시가 아닌 데이터 제거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위경도가 없는 경우 단속위치를  </a:t>
            </a:r>
            <a:r>
              <a:rPr lang="ko-KR" altLang="en-US" sz="16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구글맵</a:t>
            </a:r>
            <a:r>
              <a:rPr lang="ko-KR" altLang="en-US" sz="16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이용하여 추가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/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/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lvl="1"/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AutoNum type="arabicPeriod"/>
            </a:pPr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 startAt="6"/>
            </a:pP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타입 통일</a:t>
            </a:r>
            <a:endParaRPr lang="en-US" altLang="ko-KR" sz="16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24.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시간대별 추정 교통량 데이터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시간적 범위 컬럼이 각각 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string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되어있는 것을 </a:t>
            </a:r>
            <a:r>
              <a:rPr lang="en-US" altLang="ko-KR" sz="16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float</a:t>
            </a:r>
            <a:r>
              <a:rPr lang="ko-KR" altLang="en-US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통일</a:t>
            </a:r>
            <a:r>
              <a:rPr lang="en-US" altLang="ko-KR" sz="16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D5634E3-E128-47B8-90D9-E8525103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65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670709-D1D9-4E55-AEB0-1E27EB57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34" y="3037338"/>
            <a:ext cx="9553575" cy="71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13456-ABA2-423E-B186-2DBE55B1AE49}"/>
              </a:ext>
            </a:extLst>
          </p:cNvPr>
          <p:cNvSpPr txBox="1"/>
          <p:nvPr/>
        </p:nvSpPr>
        <p:spPr>
          <a:xfrm>
            <a:off x="1568594" y="3751713"/>
            <a:ext cx="4128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행정구역이 오산시가 아닌 경우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B3951-8FA6-4A5C-8BAD-D6C44195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460" y="4070445"/>
            <a:ext cx="5324475" cy="676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E0BFFF-CA7F-460B-B587-58B095180243}"/>
              </a:ext>
            </a:extLst>
          </p:cNvPr>
          <p:cNvSpPr txBox="1"/>
          <p:nvPr/>
        </p:nvSpPr>
        <p:spPr>
          <a:xfrm>
            <a:off x="1520034" y="4788453"/>
            <a:ext cx="498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경도는 결측 값 이나 주소가 있는 경우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구글맵에서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경도 찾아 대체</a:t>
            </a:r>
          </a:p>
        </p:txBody>
      </p:sp>
    </p:spTree>
    <p:extLst>
      <p:ext uri="{BB962C8B-B14F-4D97-AF65-F5344CB8AC3E}">
        <p14:creationId xmlns:p14="http://schemas.microsoft.com/office/powerpoint/2010/main" val="321568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26175"/>
            <a:ext cx="5769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어린이보호구역 선정 현황</a:t>
            </a:r>
          </a:p>
          <a:p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CDB316-A729-4E89-B961-6F9530CCA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4EEEECC-CD01-41B0-A48C-7E1BE910311C}"/>
              </a:ext>
            </a:extLst>
          </p:cNvPr>
          <p:cNvSpPr/>
          <p:nvPr/>
        </p:nvSpPr>
        <p:spPr>
          <a:xfrm>
            <a:off x="7361043" y="1379770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 별 어린이보호구역 지정 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BFAB864-DCAF-4047-BBC7-CF3705C3EB28}"/>
              </a:ext>
            </a:extLst>
          </p:cNvPr>
          <p:cNvSpPr/>
          <p:nvPr/>
        </p:nvSpPr>
        <p:spPr>
          <a:xfrm>
            <a:off x="747464" y="1381039"/>
            <a:ext cx="3695307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오산시 어린이 보호구역 시설종류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BDBC5A-5957-48AA-A2CF-7768EC77A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2" t="8397" r="4245"/>
          <a:stretch/>
        </p:blipFill>
        <p:spPr>
          <a:xfrm>
            <a:off x="615890" y="1982069"/>
            <a:ext cx="4804914" cy="33684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244A6-662B-4914-9C18-C9C028A66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1" t="1708" r="5093"/>
          <a:stretch/>
        </p:blipFill>
        <p:spPr>
          <a:xfrm>
            <a:off x="6331790" y="1982069"/>
            <a:ext cx="5374256" cy="374406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AEB095-97AC-4C9E-93BF-5FE8C75B0FBF}"/>
              </a:ext>
            </a:extLst>
          </p:cNvPr>
          <p:cNvSpPr/>
          <p:nvPr/>
        </p:nvSpPr>
        <p:spPr>
          <a:xfrm>
            <a:off x="352425" y="5764988"/>
            <a:ext cx="11487150" cy="64137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오산시 전체 어린이 보호구역 시설 중 </a:t>
            </a:r>
            <a:r>
              <a:rPr lang="ko-KR" altLang="en-US" b="1" dirty="0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어린이집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절반을 차지함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많은 어린이 보호구역을 포함하는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곳은 </a:t>
            </a:r>
            <a:r>
              <a:rPr lang="ko-KR" altLang="en-US" b="1" dirty="0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원동 </a:t>
            </a:r>
            <a:r>
              <a:rPr lang="en-US" altLang="ko-KR" b="1" dirty="0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b="1" dirty="0" err="1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오산동</a:t>
            </a:r>
            <a:r>
              <a:rPr lang="ko-KR" altLang="en-US" b="1" dirty="0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b="1" dirty="0" err="1">
                <a:solidFill>
                  <a:srgbClr val="72BB2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수청동</a:t>
            </a:r>
            <a:endParaRPr lang="ko-KR" altLang="en-US" b="1" dirty="0">
              <a:solidFill>
                <a:srgbClr val="72BB2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990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438E0F-1B5C-4D4C-8BF5-92BC91F0ECFD}"/>
              </a:ext>
            </a:extLst>
          </p:cNvPr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FEC6-32ED-4163-9BA2-E09C14B32636}"/>
              </a:ext>
            </a:extLst>
          </p:cNvPr>
          <p:cNvSpPr txBox="1"/>
          <p:nvPr/>
        </p:nvSpPr>
        <p:spPr>
          <a:xfrm>
            <a:off x="133350" y="117187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AF80E-C4EB-45C5-AAAC-FC095E5E7745}"/>
              </a:ext>
            </a:extLst>
          </p:cNvPr>
          <p:cNvSpPr txBox="1"/>
          <p:nvPr/>
        </p:nvSpPr>
        <p:spPr>
          <a:xfrm>
            <a:off x="133350" y="850981"/>
            <a:ext cx="9295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2-1. EDA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 보호구역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CCTV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여부와 보호구역 도로 폭 차이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D8D70F-000A-4E82-9DA7-DBC555472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95" y="6305549"/>
            <a:ext cx="1968705" cy="55245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178A28-5F16-47F1-B5C6-5B025EFA39D5}"/>
              </a:ext>
            </a:extLst>
          </p:cNvPr>
          <p:cNvSpPr/>
          <p:nvPr/>
        </p:nvSpPr>
        <p:spPr>
          <a:xfrm>
            <a:off x="4697003" y="1482680"/>
            <a:ext cx="279799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설치구역 도로 폭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89395B-9FC9-483D-AC0D-66641EB7EC92}"/>
              </a:ext>
            </a:extLst>
          </p:cNvPr>
          <p:cNvSpPr/>
          <p:nvPr/>
        </p:nvSpPr>
        <p:spPr>
          <a:xfrm>
            <a:off x="776382" y="1482680"/>
            <a:ext cx="279799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 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분포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BF7C5E-2374-4A68-A943-0B752F706F86}"/>
              </a:ext>
            </a:extLst>
          </p:cNvPr>
          <p:cNvSpPr/>
          <p:nvPr/>
        </p:nvSpPr>
        <p:spPr>
          <a:xfrm>
            <a:off x="8617625" y="1482680"/>
            <a:ext cx="2797993" cy="461665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미설치구역 도로 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8B20F3-0522-4E95-9901-23D02B99B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2"/>
          <a:stretch/>
        </p:blipFill>
        <p:spPr>
          <a:xfrm>
            <a:off x="281974" y="2199735"/>
            <a:ext cx="3766872" cy="30134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58F027-E432-47E8-B84F-A00145653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9" t="2420" r="5030"/>
          <a:stretch/>
        </p:blipFill>
        <p:spPr>
          <a:xfrm>
            <a:off x="4337162" y="2199735"/>
            <a:ext cx="3610051" cy="30134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690A7B-C75E-4809-8F95-ECB6B4A61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5" t="3922" r="3697" b="1883"/>
          <a:stretch/>
        </p:blipFill>
        <p:spPr>
          <a:xfrm>
            <a:off x="8133184" y="2199735"/>
            <a:ext cx="3766872" cy="280358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3E72E17-AC1F-43B9-863B-FC38AFD4A465}"/>
              </a:ext>
            </a:extLst>
          </p:cNvPr>
          <p:cNvSpPr/>
          <p:nvPr/>
        </p:nvSpPr>
        <p:spPr>
          <a:xfrm>
            <a:off x="352424" y="5383173"/>
            <a:ext cx="11487150" cy="922376"/>
          </a:xfrm>
          <a:prstGeom prst="roundRect">
            <a:avLst/>
          </a:prstGeom>
          <a:solidFill>
            <a:srgbClr val="00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보호구역 중 가장 큰 비율을 차지하는 어린이집 경우 대부분의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대의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설치되어 있음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CCTV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구역에 비해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미설치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구역의 도로폭이 더 좁은 경향이 있음 </a:t>
            </a:r>
          </a:p>
        </p:txBody>
      </p:sp>
    </p:spTree>
    <p:extLst>
      <p:ext uri="{BB962C8B-B14F-4D97-AF65-F5344CB8AC3E}">
        <p14:creationId xmlns:p14="http://schemas.microsoft.com/office/powerpoint/2010/main" val="383355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1998</Words>
  <Application>Microsoft Office PowerPoint</Application>
  <PresentationFormat>와이드스크린</PresentationFormat>
  <Paragraphs>360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Cambria Math</vt:lpstr>
      <vt:lpstr>나눔고딕 ExtraBold</vt:lpstr>
      <vt:lpstr>Arial</vt:lpstr>
      <vt:lpstr>맑은 고딕</vt:lpstr>
      <vt:lpstr>나눔바른고딕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heewon</dc:creator>
  <cp:lastModifiedBy>park heewon</cp:lastModifiedBy>
  <cp:revision>511</cp:revision>
  <dcterms:created xsi:type="dcterms:W3CDTF">2021-01-24T03:55:11Z</dcterms:created>
  <dcterms:modified xsi:type="dcterms:W3CDTF">2021-01-28T08:57:11Z</dcterms:modified>
</cp:coreProperties>
</file>